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4" r:id="rId2"/>
    <p:sldId id="285" r:id="rId3"/>
    <p:sldId id="286" r:id="rId4"/>
    <p:sldId id="287" r:id="rId5"/>
    <p:sldId id="288" r:id="rId6"/>
    <p:sldId id="289" r:id="rId7"/>
    <p:sldId id="290" r:id="rId8"/>
    <p:sldId id="291" r:id="rId9"/>
    <p:sldId id="292" r:id="rId10"/>
    <p:sldId id="293" r:id="rId11"/>
    <p:sldId id="294" r:id="rId12"/>
    <p:sldId id="261" r:id="rId13"/>
    <p:sldId id="263" r:id="rId14"/>
    <p:sldId id="295" r:id="rId15"/>
    <p:sldId id="296" r:id="rId16"/>
    <p:sldId id="301" r:id="rId17"/>
    <p:sldId id="297" r:id="rId18"/>
    <p:sldId id="303" r:id="rId19"/>
    <p:sldId id="305" r:id="rId20"/>
    <p:sldId id="304" r:id="rId21"/>
    <p:sldId id="316" r:id="rId22"/>
    <p:sldId id="317" r:id="rId23"/>
    <p:sldId id="299" r:id="rId24"/>
    <p:sldId id="307" r:id="rId25"/>
    <p:sldId id="300" r:id="rId26"/>
    <p:sldId id="308" r:id="rId27"/>
    <p:sldId id="315" r:id="rId28"/>
    <p:sldId id="310" r:id="rId29"/>
    <p:sldId id="311" r:id="rId30"/>
    <p:sldId id="312" r:id="rId31"/>
    <p:sldId id="319" r:id="rId32"/>
    <p:sldId id="314" r:id="rId33"/>
    <p:sldId id="313" r:id="rId34"/>
    <p:sldId id="318" r:id="rId35"/>
    <p:sldId id="260" r:id="rId3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28AC3-4FD1-4E2F-964A-D4E80C712CAD}" v="718" dt="2023-01-09T11:05:50.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3" d="100"/>
          <a:sy n="63"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72AAC-DB2D-4FF4-8826-319A5AE8581F}" type="doc">
      <dgm:prSet loTypeId="urn:microsoft.com/office/officeart/2005/8/layout/vProcess5" loCatId="process" qsTypeId="urn:microsoft.com/office/officeart/2005/8/quickstyle/simple4" qsCatId="simple" csTypeId="urn:microsoft.com/office/officeart/2005/8/colors/accent0_3" csCatId="mainScheme" phldr="1"/>
      <dgm:spPr/>
      <dgm:t>
        <a:bodyPr/>
        <a:lstStyle/>
        <a:p>
          <a:endParaRPr lang="en-US"/>
        </a:p>
      </dgm:t>
    </dgm:pt>
    <dgm:pt modelId="{0B50EBE2-3961-4355-B4F5-207EF605F0F8}">
      <dgm:prSet/>
      <dgm:spPr>
        <a:solidFill>
          <a:schemeClr val="tx1">
            <a:lumMod val="75000"/>
            <a:lumOff val="25000"/>
          </a:schemeClr>
        </a:solidFill>
      </dgm:spPr>
      <dgm:t>
        <a:bodyPr/>
        <a:lstStyle/>
        <a:p>
          <a:r>
            <a:rPr lang="en-GB" dirty="0">
              <a:latin typeface="Times New Roman" panose="02020603050405020304" pitchFamily="18" charset="0"/>
              <a:cs typeface="Times New Roman" panose="02020603050405020304" pitchFamily="18" charset="0"/>
            </a:rPr>
            <a:t>Artificial intelligence is </a:t>
          </a:r>
          <a:r>
            <a:rPr lang="en-GB" b="1" dirty="0">
              <a:latin typeface="Times New Roman" panose="02020603050405020304" pitchFamily="18" charset="0"/>
              <a:cs typeface="Times New Roman" panose="02020603050405020304" pitchFamily="18" charset="0"/>
            </a:rPr>
            <a:t>the simulation of human intelligence processes by machines, especially computer systems</a:t>
          </a:r>
          <a:r>
            <a:rPr lang="en-GB" dirty="0">
              <a:latin typeface="Times New Roman" panose="02020603050405020304" pitchFamily="18" charset="0"/>
              <a:cs typeface="Times New Roman" panose="02020603050405020304" pitchFamily="18" charset="0"/>
            </a:rPr>
            <a:t>. Specific applications of AI include expert systems, natural language processing, speech recognition and machine vision.</a:t>
          </a:r>
          <a:endParaRPr lang="en-US" dirty="0">
            <a:latin typeface="Times New Roman" panose="02020603050405020304" pitchFamily="18" charset="0"/>
            <a:cs typeface="Times New Roman" panose="02020603050405020304" pitchFamily="18" charset="0"/>
          </a:endParaRPr>
        </a:p>
      </dgm:t>
    </dgm:pt>
    <dgm:pt modelId="{0A65A361-F82A-433C-8E8C-AB62CB6388B1}" type="parTrans" cxnId="{3860B180-6988-4078-8770-8A6AFC4420FD}">
      <dgm:prSet/>
      <dgm:spPr/>
      <dgm:t>
        <a:bodyPr/>
        <a:lstStyle/>
        <a:p>
          <a:endParaRPr lang="en-US"/>
        </a:p>
      </dgm:t>
    </dgm:pt>
    <dgm:pt modelId="{60322B40-0E14-474F-BA7E-E3EAD910DFF4}" type="sibTrans" cxnId="{3860B180-6988-4078-8770-8A6AFC4420FD}">
      <dgm:prSet/>
      <dgm:spPr/>
      <dgm:t>
        <a:bodyPr/>
        <a:lstStyle/>
        <a:p>
          <a:endParaRPr lang="en-US"/>
        </a:p>
      </dgm:t>
    </dgm:pt>
    <dgm:pt modelId="{0C14BBE7-1B4F-4176-992D-236D764A6408}">
      <dgm:prSet/>
      <dgm:spPr>
        <a:solidFill>
          <a:schemeClr val="tx1">
            <a:lumMod val="65000"/>
            <a:lumOff val="35000"/>
          </a:schemeClr>
        </a:solidFill>
      </dgm:spPr>
      <dgm:t>
        <a:bodyPr/>
        <a:lstStyle/>
        <a:p>
          <a:r>
            <a:rPr lang="en-GB" dirty="0">
              <a:latin typeface="Times New Roman" panose="02020603050405020304" pitchFamily="18" charset="0"/>
              <a:cs typeface="Times New Roman" panose="02020603050405020304" pitchFamily="18" charset="0"/>
            </a:rPr>
            <a:t>Machine learning is a subfield of artificial intelligence, which is broadly defined as </a:t>
          </a:r>
          <a:r>
            <a:rPr lang="en-GB" b="1" dirty="0">
              <a:latin typeface="Times New Roman" panose="02020603050405020304" pitchFamily="18" charset="0"/>
              <a:cs typeface="Times New Roman" panose="02020603050405020304" pitchFamily="18" charset="0"/>
            </a:rPr>
            <a:t>the capability of a machine to imitate intelligent human </a:t>
          </a:r>
          <a:r>
            <a:rPr lang="en-GB" b="1"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14B3AAF0-671D-4B3B-B388-97F58CBE2D2E}" type="parTrans" cxnId="{818BE1B4-C56E-4D9C-92FD-4B3EB70D811B}">
      <dgm:prSet/>
      <dgm:spPr/>
      <dgm:t>
        <a:bodyPr/>
        <a:lstStyle/>
        <a:p>
          <a:endParaRPr lang="en-US"/>
        </a:p>
      </dgm:t>
    </dgm:pt>
    <dgm:pt modelId="{047A871B-D4EE-4F95-ACC1-7751204B108F}" type="sibTrans" cxnId="{818BE1B4-C56E-4D9C-92FD-4B3EB70D811B}">
      <dgm:prSet/>
      <dgm:spPr/>
      <dgm:t>
        <a:bodyPr/>
        <a:lstStyle/>
        <a:p>
          <a:endParaRPr lang="en-US"/>
        </a:p>
      </dgm:t>
    </dgm:pt>
    <dgm:pt modelId="{948BBBD4-ED0A-46B4-B879-9F4278EF4B28}">
      <dgm:prSet/>
      <dgm:spPr>
        <a:solidFill>
          <a:schemeClr val="tx1">
            <a:lumMod val="75000"/>
            <a:lumOff val="25000"/>
          </a:schemeClr>
        </a:solidFill>
      </dgm:spPr>
      <dgm:t>
        <a:bodyPr/>
        <a:lstStyle/>
        <a:p>
          <a:r>
            <a:rPr lang="en-GB" dirty="0">
              <a:latin typeface="Times New Roman" panose="02020603050405020304" pitchFamily="18" charset="0"/>
              <a:cs typeface="Times New Roman" panose="02020603050405020304" pitchFamily="18" charset="0"/>
            </a:rPr>
            <a:t>Deep learning is </a:t>
          </a:r>
          <a:r>
            <a:rPr lang="en-GB" b="1" dirty="0">
              <a:latin typeface="Times New Roman" panose="02020603050405020304" pitchFamily="18" charset="0"/>
              <a:cs typeface="Times New Roman" panose="02020603050405020304" pitchFamily="18" charset="0"/>
            </a:rPr>
            <a:t>a subset of machine learning, which is essentially a neural network with three or more layers</a:t>
          </a:r>
          <a:r>
            <a:rPr lang="en-GB" dirty="0">
              <a:latin typeface="Times New Roman" panose="02020603050405020304" pitchFamily="18" charset="0"/>
              <a:cs typeface="Times New Roman" panose="02020603050405020304" pitchFamily="18" charset="0"/>
            </a:rPr>
            <a:t>. These neural networks attempt to simulate the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of the human brain</a:t>
          </a:r>
          <a:endParaRPr lang="en-US" dirty="0">
            <a:latin typeface="Times New Roman" panose="02020603050405020304" pitchFamily="18" charset="0"/>
            <a:cs typeface="Times New Roman" panose="02020603050405020304" pitchFamily="18" charset="0"/>
          </a:endParaRPr>
        </a:p>
      </dgm:t>
    </dgm:pt>
    <dgm:pt modelId="{50774B81-2D18-4767-A9E7-89954AADE93F}" type="parTrans" cxnId="{1754C640-EF5D-4C4D-A4E3-77B1FC6B795B}">
      <dgm:prSet/>
      <dgm:spPr/>
      <dgm:t>
        <a:bodyPr/>
        <a:lstStyle/>
        <a:p>
          <a:endParaRPr lang="en-US"/>
        </a:p>
      </dgm:t>
    </dgm:pt>
    <dgm:pt modelId="{12277D07-E96B-4903-89E7-3BEF45D2114C}" type="sibTrans" cxnId="{1754C640-EF5D-4C4D-A4E3-77B1FC6B795B}">
      <dgm:prSet/>
      <dgm:spPr/>
      <dgm:t>
        <a:bodyPr/>
        <a:lstStyle/>
        <a:p>
          <a:endParaRPr lang="en-US"/>
        </a:p>
      </dgm:t>
    </dgm:pt>
    <dgm:pt modelId="{267BE7F5-A44F-410E-9193-63CF02DA3535}" type="pres">
      <dgm:prSet presAssocID="{E5772AAC-DB2D-4FF4-8826-319A5AE8581F}" presName="outerComposite" presStyleCnt="0">
        <dgm:presLayoutVars>
          <dgm:chMax val="5"/>
          <dgm:dir/>
          <dgm:resizeHandles val="exact"/>
        </dgm:presLayoutVars>
      </dgm:prSet>
      <dgm:spPr/>
    </dgm:pt>
    <dgm:pt modelId="{4C87AF6C-EF61-4B85-AC59-DE680DEC1708}" type="pres">
      <dgm:prSet presAssocID="{E5772AAC-DB2D-4FF4-8826-319A5AE8581F}" presName="dummyMaxCanvas" presStyleCnt="0">
        <dgm:presLayoutVars/>
      </dgm:prSet>
      <dgm:spPr/>
    </dgm:pt>
    <dgm:pt modelId="{867273FC-5706-44FA-961F-B0200F592A59}" type="pres">
      <dgm:prSet presAssocID="{E5772AAC-DB2D-4FF4-8826-319A5AE8581F}" presName="ThreeNodes_1" presStyleLbl="node1" presStyleIdx="0" presStyleCnt="3">
        <dgm:presLayoutVars>
          <dgm:bulletEnabled val="1"/>
        </dgm:presLayoutVars>
      </dgm:prSet>
      <dgm:spPr/>
    </dgm:pt>
    <dgm:pt modelId="{05602030-5995-4B4E-83A5-5A59DF90FF87}" type="pres">
      <dgm:prSet presAssocID="{E5772AAC-DB2D-4FF4-8826-319A5AE8581F}" presName="ThreeNodes_2" presStyleLbl="node1" presStyleIdx="1" presStyleCnt="3">
        <dgm:presLayoutVars>
          <dgm:bulletEnabled val="1"/>
        </dgm:presLayoutVars>
      </dgm:prSet>
      <dgm:spPr/>
    </dgm:pt>
    <dgm:pt modelId="{3690D56E-D08E-4CF1-904D-90350833074E}" type="pres">
      <dgm:prSet presAssocID="{E5772AAC-DB2D-4FF4-8826-319A5AE8581F}" presName="ThreeNodes_3" presStyleLbl="node1" presStyleIdx="2" presStyleCnt="3">
        <dgm:presLayoutVars>
          <dgm:bulletEnabled val="1"/>
        </dgm:presLayoutVars>
      </dgm:prSet>
      <dgm:spPr/>
    </dgm:pt>
    <dgm:pt modelId="{3B0A6BA3-6796-4F12-BEA3-5B4ED31E8D31}" type="pres">
      <dgm:prSet presAssocID="{E5772AAC-DB2D-4FF4-8826-319A5AE8581F}" presName="ThreeConn_1-2" presStyleLbl="fgAccFollowNode1" presStyleIdx="0" presStyleCnt="2">
        <dgm:presLayoutVars>
          <dgm:bulletEnabled val="1"/>
        </dgm:presLayoutVars>
      </dgm:prSet>
      <dgm:spPr/>
    </dgm:pt>
    <dgm:pt modelId="{F9EAD428-D983-4DF2-AC76-E869BF52DCBE}" type="pres">
      <dgm:prSet presAssocID="{E5772AAC-DB2D-4FF4-8826-319A5AE8581F}" presName="ThreeConn_2-3" presStyleLbl="fgAccFollowNode1" presStyleIdx="1" presStyleCnt="2">
        <dgm:presLayoutVars>
          <dgm:bulletEnabled val="1"/>
        </dgm:presLayoutVars>
      </dgm:prSet>
      <dgm:spPr/>
    </dgm:pt>
    <dgm:pt modelId="{647AA641-6C28-43B5-882D-D516AC6BED36}" type="pres">
      <dgm:prSet presAssocID="{E5772AAC-DB2D-4FF4-8826-319A5AE8581F}" presName="ThreeNodes_1_text" presStyleLbl="node1" presStyleIdx="2" presStyleCnt="3">
        <dgm:presLayoutVars>
          <dgm:bulletEnabled val="1"/>
        </dgm:presLayoutVars>
      </dgm:prSet>
      <dgm:spPr/>
    </dgm:pt>
    <dgm:pt modelId="{35984D36-EDD5-4DA8-BB65-7E97CE18FEF6}" type="pres">
      <dgm:prSet presAssocID="{E5772AAC-DB2D-4FF4-8826-319A5AE8581F}" presName="ThreeNodes_2_text" presStyleLbl="node1" presStyleIdx="2" presStyleCnt="3">
        <dgm:presLayoutVars>
          <dgm:bulletEnabled val="1"/>
        </dgm:presLayoutVars>
      </dgm:prSet>
      <dgm:spPr/>
    </dgm:pt>
    <dgm:pt modelId="{477681CB-765F-4455-A536-C5042C7CA8D0}" type="pres">
      <dgm:prSet presAssocID="{E5772AAC-DB2D-4FF4-8826-319A5AE8581F}" presName="ThreeNodes_3_text" presStyleLbl="node1" presStyleIdx="2" presStyleCnt="3">
        <dgm:presLayoutVars>
          <dgm:bulletEnabled val="1"/>
        </dgm:presLayoutVars>
      </dgm:prSet>
      <dgm:spPr/>
    </dgm:pt>
  </dgm:ptLst>
  <dgm:cxnLst>
    <dgm:cxn modelId="{E733B900-3803-4697-BFA7-16F4C94A2F4E}" type="presOf" srcId="{0B50EBE2-3961-4355-B4F5-207EF605F0F8}" destId="{867273FC-5706-44FA-961F-B0200F592A59}" srcOrd="0" destOrd="0" presId="urn:microsoft.com/office/officeart/2005/8/layout/vProcess5"/>
    <dgm:cxn modelId="{3C2BD113-0D1A-4FEE-A9EF-053FC8B9A0A7}" type="presOf" srcId="{0C14BBE7-1B4F-4176-992D-236D764A6408}" destId="{05602030-5995-4B4E-83A5-5A59DF90FF87}" srcOrd="0" destOrd="0" presId="urn:microsoft.com/office/officeart/2005/8/layout/vProcess5"/>
    <dgm:cxn modelId="{B44FAE17-F143-4A5F-AE61-E008E39BBE63}" type="presOf" srcId="{0B50EBE2-3961-4355-B4F5-207EF605F0F8}" destId="{647AA641-6C28-43B5-882D-D516AC6BED36}" srcOrd="1" destOrd="0" presId="urn:microsoft.com/office/officeart/2005/8/layout/vProcess5"/>
    <dgm:cxn modelId="{12BE7421-0417-4419-80C2-F5D1C7D6E3C6}" type="presOf" srcId="{948BBBD4-ED0A-46B4-B879-9F4278EF4B28}" destId="{477681CB-765F-4455-A536-C5042C7CA8D0}" srcOrd="1" destOrd="0" presId="urn:microsoft.com/office/officeart/2005/8/layout/vProcess5"/>
    <dgm:cxn modelId="{4E79E034-3A14-4071-8A5C-B2BA6618740A}" type="presOf" srcId="{948BBBD4-ED0A-46B4-B879-9F4278EF4B28}" destId="{3690D56E-D08E-4CF1-904D-90350833074E}" srcOrd="0" destOrd="0" presId="urn:microsoft.com/office/officeart/2005/8/layout/vProcess5"/>
    <dgm:cxn modelId="{1754C640-EF5D-4C4D-A4E3-77B1FC6B795B}" srcId="{E5772AAC-DB2D-4FF4-8826-319A5AE8581F}" destId="{948BBBD4-ED0A-46B4-B879-9F4278EF4B28}" srcOrd="2" destOrd="0" parTransId="{50774B81-2D18-4767-A9E7-89954AADE93F}" sibTransId="{12277D07-E96B-4903-89E7-3BEF45D2114C}"/>
    <dgm:cxn modelId="{FF451944-AC8A-4963-B031-952F7EAE2F02}" type="presOf" srcId="{60322B40-0E14-474F-BA7E-E3EAD910DFF4}" destId="{3B0A6BA3-6796-4F12-BEA3-5B4ED31E8D31}" srcOrd="0" destOrd="0" presId="urn:microsoft.com/office/officeart/2005/8/layout/vProcess5"/>
    <dgm:cxn modelId="{3860B180-6988-4078-8770-8A6AFC4420FD}" srcId="{E5772AAC-DB2D-4FF4-8826-319A5AE8581F}" destId="{0B50EBE2-3961-4355-B4F5-207EF605F0F8}" srcOrd="0" destOrd="0" parTransId="{0A65A361-F82A-433C-8E8C-AB62CB6388B1}" sibTransId="{60322B40-0E14-474F-BA7E-E3EAD910DFF4}"/>
    <dgm:cxn modelId="{C79EC4B1-C0C8-4061-8464-E95A0C207EDD}" type="presOf" srcId="{047A871B-D4EE-4F95-ACC1-7751204B108F}" destId="{F9EAD428-D983-4DF2-AC76-E869BF52DCBE}" srcOrd="0" destOrd="0" presId="urn:microsoft.com/office/officeart/2005/8/layout/vProcess5"/>
    <dgm:cxn modelId="{327C2FB2-83B1-4AF9-B0E8-E8A456EA69BC}" type="presOf" srcId="{0C14BBE7-1B4F-4176-992D-236D764A6408}" destId="{35984D36-EDD5-4DA8-BB65-7E97CE18FEF6}" srcOrd="1" destOrd="0" presId="urn:microsoft.com/office/officeart/2005/8/layout/vProcess5"/>
    <dgm:cxn modelId="{818BE1B4-C56E-4D9C-92FD-4B3EB70D811B}" srcId="{E5772AAC-DB2D-4FF4-8826-319A5AE8581F}" destId="{0C14BBE7-1B4F-4176-992D-236D764A6408}" srcOrd="1" destOrd="0" parTransId="{14B3AAF0-671D-4B3B-B388-97F58CBE2D2E}" sibTransId="{047A871B-D4EE-4F95-ACC1-7751204B108F}"/>
    <dgm:cxn modelId="{B132A5BC-BBC5-4109-9A85-A93B6534B72E}" type="presOf" srcId="{E5772AAC-DB2D-4FF4-8826-319A5AE8581F}" destId="{267BE7F5-A44F-410E-9193-63CF02DA3535}" srcOrd="0" destOrd="0" presId="urn:microsoft.com/office/officeart/2005/8/layout/vProcess5"/>
    <dgm:cxn modelId="{B63FDA3C-B272-4846-B20C-2D15F94CE020}" type="presParOf" srcId="{267BE7F5-A44F-410E-9193-63CF02DA3535}" destId="{4C87AF6C-EF61-4B85-AC59-DE680DEC1708}" srcOrd="0" destOrd="0" presId="urn:microsoft.com/office/officeart/2005/8/layout/vProcess5"/>
    <dgm:cxn modelId="{DC45A396-3EB4-42CC-A84E-5EF9492584CB}" type="presParOf" srcId="{267BE7F5-A44F-410E-9193-63CF02DA3535}" destId="{867273FC-5706-44FA-961F-B0200F592A59}" srcOrd="1" destOrd="0" presId="urn:microsoft.com/office/officeart/2005/8/layout/vProcess5"/>
    <dgm:cxn modelId="{AAD0B926-E1E2-4A76-AA4F-669FE94A395A}" type="presParOf" srcId="{267BE7F5-A44F-410E-9193-63CF02DA3535}" destId="{05602030-5995-4B4E-83A5-5A59DF90FF87}" srcOrd="2" destOrd="0" presId="urn:microsoft.com/office/officeart/2005/8/layout/vProcess5"/>
    <dgm:cxn modelId="{8D6ED447-984D-4187-84CE-3D77F1593915}" type="presParOf" srcId="{267BE7F5-A44F-410E-9193-63CF02DA3535}" destId="{3690D56E-D08E-4CF1-904D-90350833074E}" srcOrd="3" destOrd="0" presId="urn:microsoft.com/office/officeart/2005/8/layout/vProcess5"/>
    <dgm:cxn modelId="{EDC0E446-1910-4FB5-8A28-D7E0657A1C17}" type="presParOf" srcId="{267BE7F5-A44F-410E-9193-63CF02DA3535}" destId="{3B0A6BA3-6796-4F12-BEA3-5B4ED31E8D31}" srcOrd="4" destOrd="0" presId="urn:microsoft.com/office/officeart/2005/8/layout/vProcess5"/>
    <dgm:cxn modelId="{3BC56295-9B11-4F93-A809-3FB939944DD3}" type="presParOf" srcId="{267BE7F5-A44F-410E-9193-63CF02DA3535}" destId="{F9EAD428-D983-4DF2-AC76-E869BF52DCBE}" srcOrd="5" destOrd="0" presId="urn:microsoft.com/office/officeart/2005/8/layout/vProcess5"/>
    <dgm:cxn modelId="{C1D241B8-F65E-46BD-AFAF-1AA10D5D5011}" type="presParOf" srcId="{267BE7F5-A44F-410E-9193-63CF02DA3535}" destId="{647AA641-6C28-43B5-882D-D516AC6BED36}" srcOrd="6" destOrd="0" presId="urn:microsoft.com/office/officeart/2005/8/layout/vProcess5"/>
    <dgm:cxn modelId="{76D05651-4DD3-43A1-BA17-EF0D3E3009E9}" type="presParOf" srcId="{267BE7F5-A44F-410E-9193-63CF02DA3535}" destId="{35984D36-EDD5-4DA8-BB65-7E97CE18FEF6}" srcOrd="7" destOrd="0" presId="urn:microsoft.com/office/officeart/2005/8/layout/vProcess5"/>
    <dgm:cxn modelId="{F60AC07A-3C30-4FA7-A104-B295555C25B3}" type="presParOf" srcId="{267BE7F5-A44F-410E-9193-63CF02DA3535}" destId="{477681CB-765F-4455-A536-C5042C7CA8D0}" srcOrd="8"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273FC-5706-44FA-961F-B0200F592A59}">
      <dsp:nvSpPr>
        <dsp:cNvPr id="0" name=""/>
        <dsp:cNvSpPr/>
      </dsp:nvSpPr>
      <dsp:spPr>
        <a:xfrm>
          <a:off x="0" y="0"/>
          <a:ext cx="5442261" cy="1421446"/>
        </a:xfrm>
        <a:prstGeom prst="roundRect">
          <a:avLst>
            <a:gd name="adj" fmla="val 100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latin typeface="Times New Roman" panose="02020603050405020304" pitchFamily="18" charset="0"/>
              <a:cs typeface="Times New Roman" panose="02020603050405020304" pitchFamily="18" charset="0"/>
            </a:rPr>
            <a:t>Artificial intelligence is </a:t>
          </a:r>
          <a:r>
            <a:rPr lang="en-GB" sz="1500" b="1" kern="1200" dirty="0">
              <a:latin typeface="Times New Roman" panose="02020603050405020304" pitchFamily="18" charset="0"/>
              <a:cs typeface="Times New Roman" panose="02020603050405020304" pitchFamily="18" charset="0"/>
            </a:rPr>
            <a:t>the simulation of human intelligence processes by machines, especially computer systems</a:t>
          </a:r>
          <a:r>
            <a:rPr lang="en-GB" sz="1500" kern="1200" dirty="0">
              <a:latin typeface="Times New Roman" panose="02020603050405020304" pitchFamily="18" charset="0"/>
              <a:cs typeface="Times New Roman" panose="02020603050405020304" pitchFamily="18" charset="0"/>
            </a:rPr>
            <a:t>. Specific applications of AI include expert systems, natural language processing, speech recognition and machine vision.</a:t>
          </a:r>
          <a:endParaRPr lang="en-US" sz="1500" kern="1200" dirty="0">
            <a:latin typeface="Times New Roman" panose="02020603050405020304" pitchFamily="18" charset="0"/>
            <a:cs typeface="Times New Roman" panose="02020603050405020304" pitchFamily="18" charset="0"/>
          </a:endParaRPr>
        </a:p>
      </dsp:txBody>
      <dsp:txXfrm>
        <a:off x="41633" y="41633"/>
        <a:ext cx="3908409" cy="1338180"/>
      </dsp:txXfrm>
    </dsp:sp>
    <dsp:sp modelId="{05602030-5995-4B4E-83A5-5A59DF90FF87}">
      <dsp:nvSpPr>
        <dsp:cNvPr id="0" name=""/>
        <dsp:cNvSpPr/>
      </dsp:nvSpPr>
      <dsp:spPr>
        <a:xfrm>
          <a:off x="480199" y="1658354"/>
          <a:ext cx="5442261" cy="1421446"/>
        </a:xfrm>
        <a:prstGeom prst="roundRect">
          <a:avLst>
            <a:gd name="adj" fmla="val 10000"/>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latin typeface="Times New Roman" panose="02020603050405020304" pitchFamily="18" charset="0"/>
              <a:cs typeface="Times New Roman" panose="02020603050405020304" pitchFamily="18" charset="0"/>
            </a:rPr>
            <a:t>Machine learning is a subfield of artificial intelligence, which is broadly defined as </a:t>
          </a:r>
          <a:r>
            <a:rPr lang="en-GB" sz="1500" b="1" kern="1200" dirty="0">
              <a:latin typeface="Times New Roman" panose="02020603050405020304" pitchFamily="18" charset="0"/>
              <a:cs typeface="Times New Roman" panose="02020603050405020304" pitchFamily="18" charset="0"/>
            </a:rPr>
            <a:t>the capability of a machine to imitate intelligent human </a:t>
          </a:r>
          <a:r>
            <a:rPr lang="en-GB" sz="1500" b="1" kern="1200" dirty="0" err="1">
              <a:latin typeface="Times New Roman" panose="02020603050405020304" pitchFamily="18" charset="0"/>
              <a:cs typeface="Times New Roman" panose="02020603050405020304" pitchFamily="18" charset="0"/>
            </a:rPr>
            <a:t>behavior</a:t>
          </a:r>
          <a:r>
            <a:rPr lang="en-GB" sz="1500" kern="1200" dirty="0">
              <a:latin typeface="Times New Roman" panose="02020603050405020304" pitchFamily="18" charset="0"/>
              <a:cs typeface="Times New Roman" panose="02020603050405020304" pitchFamily="18" charset="0"/>
            </a:rPr>
            <a:t>. </a:t>
          </a:r>
          <a:endParaRPr lang="en-US" sz="1500" kern="1200" dirty="0">
            <a:latin typeface="Times New Roman" panose="02020603050405020304" pitchFamily="18" charset="0"/>
            <a:cs typeface="Times New Roman" panose="02020603050405020304" pitchFamily="18" charset="0"/>
          </a:endParaRPr>
        </a:p>
      </dsp:txBody>
      <dsp:txXfrm>
        <a:off x="521832" y="1699987"/>
        <a:ext cx="3954856" cy="1338180"/>
      </dsp:txXfrm>
    </dsp:sp>
    <dsp:sp modelId="{3690D56E-D08E-4CF1-904D-90350833074E}">
      <dsp:nvSpPr>
        <dsp:cNvPr id="0" name=""/>
        <dsp:cNvSpPr/>
      </dsp:nvSpPr>
      <dsp:spPr>
        <a:xfrm>
          <a:off x="960399" y="3316708"/>
          <a:ext cx="5442261" cy="1421446"/>
        </a:xfrm>
        <a:prstGeom prst="roundRect">
          <a:avLst>
            <a:gd name="adj" fmla="val 100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latin typeface="Times New Roman" panose="02020603050405020304" pitchFamily="18" charset="0"/>
              <a:cs typeface="Times New Roman" panose="02020603050405020304" pitchFamily="18" charset="0"/>
            </a:rPr>
            <a:t>Deep learning is </a:t>
          </a:r>
          <a:r>
            <a:rPr lang="en-GB" sz="1500" b="1" kern="1200" dirty="0">
              <a:latin typeface="Times New Roman" panose="02020603050405020304" pitchFamily="18" charset="0"/>
              <a:cs typeface="Times New Roman" panose="02020603050405020304" pitchFamily="18" charset="0"/>
            </a:rPr>
            <a:t>a subset of machine learning, which is essentially a neural network with three or more layers</a:t>
          </a:r>
          <a:r>
            <a:rPr lang="en-GB" sz="1500" kern="1200" dirty="0">
              <a:latin typeface="Times New Roman" panose="02020603050405020304" pitchFamily="18" charset="0"/>
              <a:cs typeface="Times New Roman" panose="02020603050405020304" pitchFamily="18" charset="0"/>
            </a:rPr>
            <a:t>. These neural networks attempt to simulate the </a:t>
          </a:r>
          <a:r>
            <a:rPr lang="en-GB" sz="1500" kern="1200" dirty="0" err="1">
              <a:latin typeface="Times New Roman" panose="02020603050405020304" pitchFamily="18" charset="0"/>
              <a:cs typeface="Times New Roman" panose="02020603050405020304" pitchFamily="18" charset="0"/>
            </a:rPr>
            <a:t>behavior</a:t>
          </a:r>
          <a:r>
            <a:rPr lang="en-GB" sz="1500" kern="1200" dirty="0">
              <a:latin typeface="Times New Roman" panose="02020603050405020304" pitchFamily="18" charset="0"/>
              <a:cs typeface="Times New Roman" panose="02020603050405020304" pitchFamily="18" charset="0"/>
            </a:rPr>
            <a:t> of the human brain</a:t>
          </a:r>
          <a:endParaRPr lang="en-US" sz="1500" kern="1200" dirty="0">
            <a:latin typeface="Times New Roman" panose="02020603050405020304" pitchFamily="18" charset="0"/>
            <a:cs typeface="Times New Roman" panose="02020603050405020304" pitchFamily="18" charset="0"/>
          </a:endParaRPr>
        </a:p>
      </dsp:txBody>
      <dsp:txXfrm>
        <a:off x="1002032" y="3358341"/>
        <a:ext cx="3954856" cy="1338180"/>
      </dsp:txXfrm>
    </dsp:sp>
    <dsp:sp modelId="{3B0A6BA3-6796-4F12-BEA3-5B4ED31E8D31}">
      <dsp:nvSpPr>
        <dsp:cNvPr id="0" name=""/>
        <dsp:cNvSpPr/>
      </dsp:nvSpPr>
      <dsp:spPr>
        <a:xfrm>
          <a:off x="4518321" y="1077930"/>
          <a:ext cx="923940" cy="923940"/>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26207" y="1077930"/>
        <a:ext cx="508168" cy="695265"/>
      </dsp:txXfrm>
    </dsp:sp>
    <dsp:sp modelId="{F9EAD428-D983-4DF2-AC76-E869BF52DCBE}">
      <dsp:nvSpPr>
        <dsp:cNvPr id="0" name=""/>
        <dsp:cNvSpPr/>
      </dsp:nvSpPr>
      <dsp:spPr>
        <a:xfrm>
          <a:off x="4998521" y="2726808"/>
          <a:ext cx="923940" cy="923940"/>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06407" y="2726808"/>
        <a:ext cx="508168" cy="6952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18362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5305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7216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3989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77265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407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8263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9068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6730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9753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1/10/2023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9860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1/10/2023</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0635568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s://doi.org/10.1109/ICICS52457.2021.946455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svg"/><Relationship Id="rId7" Type="http://schemas.openxmlformats.org/officeDocument/2006/relationships/diagramLayout" Target="../diagrams/layout1.xml"/><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diagramData" Target="../diagrams/data1.xml"/><Relationship Id="rId11" Type="http://schemas.openxmlformats.org/officeDocument/2006/relationships/image" Target="../media/image11.png"/><Relationship Id="rId5" Type="http://schemas.openxmlformats.org/officeDocument/2006/relationships/image" Target="../media/image10.sv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5614-468E-D35F-61DA-B7C6ADF49BC5}"/>
              </a:ext>
            </a:extLst>
          </p:cNvPr>
          <p:cNvSpPr>
            <a:spLocks noGrp="1"/>
          </p:cNvSpPr>
          <p:nvPr>
            <p:ph type="ctrTitle"/>
          </p:nvPr>
        </p:nvSpPr>
        <p:spPr>
          <a:xfrm>
            <a:off x="4104640" y="2418079"/>
            <a:ext cx="6563360" cy="1091883"/>
          </a:xfrm>
        </p:spPr>
        <p:txBody>
          <a:bodyPr/>
          <a:lstStyle/>
          <a:p>
            <a:r>
              <a:rPr lang="en-US" b="1" u="sng" dirty="0">
                <a:solidFill>
                  <a:srgbClr val="0070C0"/>
                </a:solidFill>
              </a:rPr>
              <a:t>21AIE205</a:t>
            </a:r>
          </a:p>
        </p:txBody>
      </p:sp>
      <p:sp>
        <p:nvSpPr>
          <p:cNvPr id="3" name="Subtitle 2">
            <a:extLst>
              <a:ext uri="{FF2B5EF4-FFF2-40B4-BE49-F238E27FC236}">
                <a16:creationId xmlns:a16="http://schemas.microsoft.com/office/drawing/2014/main" id="{C61F7FE8-891F-BE8D-9D5E-D89EA79501D9}"/>
              </a:ext>
            </a:extLst>
          </p:cNvPr>
          <p:cNvSpPr>
            <a:spLocks noGrp="1"/>
          </p:cNvSpPr>
          <p:nvPr>
            <p:ph type="subTitle" idx="1"/>
          </p:nvPr>
        </p:nvSpPr>
        <p:spPr>
          <a:xfrm>
            <a:off x="4348480" y="3429000"/>
            <a:ext cx="6319520" cy="543242"/>
          </a:xfrm>
        </p:spPr>
        <p:txBody>
          <a:bodyPr>
            <a:normAutofit fontScale="77500" lnSpcReduction="20000"/>
          </a:bodyPr>
          <a:lstStyle/>
          <a:p>
            <a:r>
              <a:rPr lang="en-US" sz="2800" b="1" dirty="0">
                <a:solidFill>
                  <a:srgbClr val="0070C0"/>
                </a:solidFill>
              </a:rPr>
              <a:t>Python for Machine Learning</a:t>
            </a:r>
          </a:p>
        </p:txBody>
      </p:sp>
      <p:pic>
        <p:nvPicPr>
          <p:cNvPr id="7" name="Graphic 6" descr="Brain in head with solid fill">
            <a:extLst>
              <a:ext uri="{FF2B5EF4-FFF2-40B4-BE49-F238E27FC236}">
                <a16:creationId xmlns:a16="http://schemas.microsoft.com/office/drawing/2014/main" id="{9075FE51-927C-9257-D540-1A18E89284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040" y="1859280"/>
            <a:ext cx="3139440" cy="3139440"/>
          </a:xfrm>
          <a:prstGeom prst="rect">
            <a:avLst/>
          </a:prstGeom>
          <a:effectLst>
            <a:glow rad="63500">
              <a:schemeClr val="accent1">
                <a:satMod val="175000"/>
                <a:alpha val="40000"/>
              </a:schemeClr>
            </a:glow>
          </a:effectLst>
        </p:spPr>
      </p:pic>
      <p:sp>
        <p:nvSpPr>
          <p:cNvPr id="8" name="Rectangle 7">
            <a:extLst>
              <a:ext uri="{FF2B5EF4-FFF2-40B4-BE49-F238E27FC236}">
                <a16:creationId xmlns:a16="http://schemas.microsoft.com/office/drawing/2014/main" id="{B46EF98A-183A-92CC-A7AF-F00B23A78322}"/>
              </a:ext>
            </a:extLst>
          </p:cNvPr>
          <p:cNvSpPr/>
          <p:nvPr/>
        </p:nvSpPr>
        <p:spPr>
          <a:xfrm>
            <a:off x="0" y="0"/>
            <a:ext cx="12192000" cy="772160"/>
          </a:xfrm>
          <a:prstGeom prst="rect">
            <a:avLst/>
          </a:prstGeom>
          <a:solidFill>
            <a:srgbClr val="A3A29B"/>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Double Bracket 9">
            <a:extLst>
              <a:ext uri="{FF2B5EF4-FFF2-40B4-BE49-F238E27FC236}">
                <a16:creationId xmlns:a16="http://schemas.microsoft.com/office/drawing/2014/main" id="{E197D2A2-07DB-AFD0-238F-BFF598483BC9}"/>
              </a:ext>
            </a:extLst>
          </p:cNvPr>
          <p:cNvSpPr/>
          <p:nvPr/>
        </p:nvSpPr>
        <p:spPr>
          <a:xfrm>
            <a:off x="467360" y="1402080"/>
            <a:ext cx="11115040" cy="4531360"/>
          </a:xfrm>
          <a:prstGeom prst="bracketPair">
            <a:avLst/>
          </a:prstGeom>
          <a:effectLst>
            <a:reflection blurRad="6350" stA="50000" endA="300" endPos="55500" dist="1016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E1076301-5B16-216C-6675-0E92C752CC2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50" b="6250"/>
          <a:stretch/>
        </p:blipFill>
        <p:spPr>
          <a:xfrm>
            <a:off x="1" y="624840"/>
            <a:ext cx="12192000" cy="6085840"/>
          </a:xfrm>
          <a:prstGeom prst="rect">
            <a:avLst/>
          </a:prstGeom>
        </p:spPr>
      </p:pic>
    </p:spTree>
    <p:extLst>
      <p:ext uri="{BB962C8B-B14F-4D97-AF65-F5344CB8AC3E}">
        <p14:creationId xmlns:p14="http://schemas.microsoft.com/office/powerpoint/2010/main" val="419804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E33-BCD7-83D1-5AF6-1B17E4B8E5FB}"/>
              </a:ext>
            </a:extLst>
          </p:cNvPr>
          <p:cNvSpPr>
            <a:spLocks noGrp="1"/>
          </p:cNvSpPr>
          <p:nvPr>
            <p:ph type="title"/>
          </p:nvPr>
        </p:nvSpPr>
        <p:spPr>
          <a:xfrm>
            <a:off x="3196908" y="714692"/>
            <a:ext cx="6912292" cy="751840"/>
          </a:xfrm>
        </p:spPr>
        <p:txBody>
          <a:bodyPr>
            <a:normAutofit/>
          </a:bodyPr>
          <a:lstStyle/>
          <a:p>
            <a:r>
              <a:rPr lang="en-US" sz="3600" b="1" dirty="0">
                <a:latin typeface="Times New Roman" panose="02020603050405020304" pitchFamily="18" charset="0"/>
                <a:cs typeface="Times New Roman" panose="02020603050405020304" pitchFamily="18" charset="0"/>
              </a:rPr>
              <a:t>PROBLEMS OF BANK FRAUD</a:t>
            </a:r>
          </a:p>
        </p:txBody>
      </p:sp>
      <p:sp>
        <p:nvSpPr>
          <p:cNvPr id="4" name="Text Placeholder 3">
            <a:extLst>
              <a:ext uri="{FF2B5EF4-FFF2-40B4-BE49-F238E27FC236}">
                <a16:creationId xmlns:a16="http://schemas.microsoft.com/office/drawing/2014/main" id="{8D1C0E78-5AAE-0A86-FBCE-6A7C0F05DCD5}"/>
              </a:ext>
            </a:extLst>
          </p:cNvPr>
          <p:cNvSpPr>
            <a:spLocks noGrp="1"/>
          </p:cNvSpPr>
          <p:nvPr>
            <p:ph type="body" sz="half" idx="2"/>
          </p:nvPr>
        </p:nvSpPr>
        <p:spPr>
          <a:xfrm>
            <a:off x="1503680" y="2331720"/>
            <a:ext cx="9906000" cy="3811588"/>
          </a:xfrm>
        </p:spPr>
        <p:txBody>
          <a:bodyPr>
            <a:norm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Bank fraud is a significant problem for both banks and their customers.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It damages the reputation of the banks.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causes financial hardship and stress for customers who are victims of fraud.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Bank fraud can be difficult to detect and prevent, as perpetrators often use sophisticated methods to conceal their activities.</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10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2A33CB-6844-8AA3-E454-25A701326D51}"/>
              </a:ext>
            </a:extLst>
          </p:cNvPr>
          <p:cNvSpPr txBox="1">
            <a:spLocks/>
          </p:cNvSpPr>
          <p:nvPr/>
        </p:nvSpPr>
        <p:spPr>
          <a:xfrm>
            <a:off x="3527065" y="664947"/>
            <a:ext cx="6927576" cy="10642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Solutions for bank frauds</a:t>
            </a:r>
            <a:endParaRPr lang="en-IN" sz="36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1DFBE9DE-291B-813F-757E-937AF3DC94D2}"/>
              </a:ext>
            </a:extLst>
          </p:cNvPr>
          <p:cNvSpPr txBox="1">
            <a:spLocks/>
          </p:cNvSpPr>
          <p:nvPr/>
        </p:nvSpPr>
        <p:spPr>
          <a:xfrm>
            <a:off x="1322344" y="1994258"/>
            <a:ext cx="10188935" cy="356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Effective fraud detection methods are needed for protecting banks and their customers against fraudulent activity.</a:t>
            </a:r>
          </a:p>
          <a:p>
            <a:r>
              <a:rPr lang="en-US" sz="2600" dirty="0">
                <a:latin typeface="Times New Roman" panose="02020603050405020304" pitchFamily="18" charset="0"/>
                <a:cs typeface="Times New Roman" panose="02020603050405020304" pitchFamily="18" charset="0"/>
              </a:rPr>
              <a:t>Traditional fraud detection methods, such as manual review of transactions, can be time-consuming and may not be able to detect fraudulent activities.</a:t>
            </a:r>
          </a:p>
          <a:p>
            <a:r>
              <a:rPr lang="en-US" sz="2600" dirty="0">
                <a:latin typeface="Times New Roman" panose="02020603050405020304" pitchFamily="18" charset="0"/>
                <a:cs typeface="Times New Roman" panose="02020603050405020304" pitchFamily="18" charset="0"/>
              </a:rPr>
              <a:t>The use of machine learning algorithms is one way that banks can try to improve their ability to detect and prevent bank fraud.</a:t>
            </a:r>
          </a:p>
        </p:txBody>
      </p:sp>
    </p:spTree>
    <p:extLst>
      <p:ext uri="{BB962C8B-B14F-4D97-AF65-F5344CB8AC3E}">
        <p14:creationId xmlns:p14="http://schemas.microsoft.com/office/powerpoint/2010/main" val="374830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60692C-2903-278E-A0CA-B6456F1E6073}"/>
              </a:ext>
            </a:extLst>
          </p:cNvPr>
          <p:cNvSpPr>
            <a:spLocks noGrp="1"/>
          </p:cNvSpPr>
          <p:nvPr>
            <p:ph type="title"/>
          </p:nvPr>
        </p:nvSpPr>
        <p:spPr>
          <a:xfrm>
            <a:off x="623115" y="299187"/>
            <a:ext cx="9076329" cy="1064277"/>
          </a:xfrm>
        </p:spPr>
        <p:txBody>
          <a:bodyPr>
            <a:normAutofit/>
          </a:bodyPr>
          <a:lstStyle/>
          <a:p>
            <a:r>
              <a:rPr lang="en-US" dirty="0">
                <a:latin typeface="Times New Roman" panose="02020603050405020304" pitchFamily="18" charset="0"/>
                <a:cs typeface="Times New Roman" panose="02020603050405020304" pitchFamily="18" charset="0"/>
              </a:rPr>
              <a:t>WHY Machine Learning Algorithms?</a:t>
            </a:r>
            <a:endParaRPr lang="en-IN"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8E91BB7-77FB-8A10-F89D-28263170B015}"/>
              </a:ext>
            </a:extLst>
          </p:cNvPr>
          <p:cNvSpPr>
            <a:spLocks noGrp="1"/>
          </p:cNvSpPr>
          <p:nvPr>
            <p:ph idx="1"/>
          </p:nvPr>
        </p:nvSpPr>
        <p:spPr>
          <a:xfrm>
            <a:off x="1270000" y="1892657"/>
            <a:ext cx="9814559" cy="4330096"/>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Machine learning algorithms can analyze large amounts of data quickly and accurately. </a:t>
            </a:r>
          </a:p>
          <a:p>
            <a:r>
              <a:rPr lang="en-US" sz="2400" dirty="0">
                <a:latin typeface="Times New Roman" panose="02020603050405020304" pitchFamily="18" charset="0"/>
                <a:cs typeface="Times New Roman" panose="02020603050405020304" pitchFamily="18" charset="0"/>
              </a:rPr>
              <a:t>Machine learning algorithms can adapt and improve over time, as they learn from new data and experiences. </a:t>
            </a:r>
          </a:p>
          <a:p>
            <a:r>
              <a:rPr lang="en-US" sz="2400" dirty="0">
                <a:latin typeface="Times New Roman" panose="02020603050405020304" pitchFamily="18" charset="0"/>
                <a:cs typeface="Times New Roman" panose="02020603050405020304" pitchFamily="18" charset="0"/>
              </a:rPr>
              <a:t>Machine learning algorithms can operate automatically, without the need for manual intervention.</a:t>
            </a:r>
          </a:p>
          <a:p>
            <a:r>
              <a:rPr lang="en-US" sz="2400" dirty="0">
                <a:latin typeface="Times New Roman" panose="02020603050405020304" pitchFamily="18" charset="0"/>
                <a:cs typeface="Times New Roman" panose="02020603050405020304" pitchFamily="18" charset="0"/>
              </a:rPr>
              <a:t>Machine learning algorithms can be more objective and unbiased than human reviewers.</a:t>
            </a:r>
          </a:p>
          <a:p>
            <a:r>
              <a:rPr lang="en-US" sz="2400" dirty="0">
                <a:latin typeface="Times New Roman" panose="02020603050405020304" pitchFamily="18" charset="0"/>
                <a:cs typeface="Times New Roman" panose="02020603050405020304" pitchFamily="18" charset="0"/>
              </a:rPr>
              <a:t>The use of machine learning algorithms can increase the effectiveness and efficiency of fraud detection in the banking industry.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4D0D-1E31-BD80-CD23-E5B39443A97A}"/>
              </a:ext>
            </a:extLst>
          </p:cNvPr>
          <p:cNvSpPr>
            <a:spLocks noGrp="1"/>
          </p:cNvSpPr>
          <p:nvPr>
            <p:ph type="title"/>
          </p:nvPr>
        </p:nvSpPr>
        <p:spPr>
          <a:xfrm>
            <a:off x="4380505" y="2364723"/>
            <a:ext cx="3960856" cy="1064277"/>
          </a:xfrm>
        </p:spPr>
        <p:txBody>
          <a:bodyPr/>
          <a:lstStyle/>
          <a:p>
            <a:r>
              <a:rPr lang="en-US" dirty="0">
                <a:latin typeface="Times New Roman" panose="02020603050405020304" pitchFamily="18" charset="0"/>
                <a:cs typeface="Times New Roman" panose="02020603050405020304" pitchFamily="18" charset="0"/>
              </a:rPr>
              <a:t>About problem</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0275839-788C-70B2-C643-C636AFC3AE8E}"/>
              </a:ext>
            </a:extLst>
          </p:cNvPr>
          <p:cNvSpPr/>
          <p:nvPr/>
        </p:nvSpPr>
        <p:spPr>
          <a:xfrm>
            <a:off x="2611120" y="833120"/>
            <a:ext cx="6593840" cy="51917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KNN</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SVM</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DECISION TREE</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RANDOM FOREST </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213156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B506B1-B71F-A398-1B2D-1777C2413D60}"/>
              </a:ext>
            </a:extLst>
          </p:cNvPr>
          <p:cNvSpPr txBox="1">
            <a:spLocks/>
          </p:cNvSpPr>
          <p:nvPr/>
        </p:nvSpPr>
        <p:spPr>
          <a:xfrm>
            <a:off x="472440" y="681037"/>
            <a:ext cx="10515600" cy="9150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Times New Roman" panose="02020603050405020304" pitchFamily="18" charset="0"/>
                <a:ea typeface="+mn-lt"/>
                <a:cs typeface="Times New Roman" panose="02020603050405020304" pitchFamily="18" charset="0"/>
              </a:rPr>
              <a:t>k-nearest neighbors algorithm</a:t>
            </a:r>
            <a:endParaRPr lang="en-IN" sz="40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20D79D8-98B9-D46B-3C91-EE1638B1AF0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latin typeface="Times New Roman" panose="02020603050405020304" pitchFamily="18" charset="0"/>
                <a:ea typeface="+mn-lt"/>
                <a:cs typeface="Times New Roman" panose="02020603050405020304" pitchFamily="18" charset="0"/>
              </a:rPr>
              <a:t>The k-nearest neighbors algorithm is </a:t>
            </a:r>
            <a:r>
              <a:rPr lang="en-GB" sz="2400" b="1" dirty="0">
                <a:latin typeface="Times New Roman" panose="02020603050405020304" pitchFamily="18" charset="0"/>
                <a:ea typeface="+mn-lt"/>
                <a:cs typeface="Times New Roman" panose="02020603050405020304" pitchFamily="18" charset="0"/>
              </a:rPr>
              <a:t>a non-parametric, supervised learning classifier, which uses proximity to make classifications or predictions about the grouping of an individual data point</a:t>
            </a:r>
            <a:r>
              <a:rPr lang="en-GB" sz="2400" dirty="0">
                <a:latin typeface="Times New Roman" panose="02020603050405020304" pitchFamily="18" charset="0"/>
                <a:ea typeface="+mn-lt"/>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5A1A44F-7E72-DA47-589A-2CD1EFF34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498" y="3293516"/>
            <a:ext cx="7998780" cy="2568358"/>
          </a:xfrm>
          <a:prstGeom prst="rect">
            <a:avLst/>
          </a:prstGeom>
        </p:spPr>
      </p:pic>
    </p:spTree>
    <p:extLst>
      <p:ext uri="{BB962C8B-B14F-4D97-AF65-F5344CB8AC3E}">
        <p14:creationId xmlns:p14="http://schemas.microsoft.com/office/powerpoint/2010/main" val="17963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DE1BB82-E957-9958-D740-670A3C06D5DF}"/>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Working</a:t>
            </a:r>
            <a:endParaRPr lang="en-IN" sz="36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40FD91A3-43D9-6BC6-BF16-259C138206FE}"/>
              </a:ext>
            </a:extLst>
          </p:cNvPr>
          <p:cNvSpPr txBox="1">
            <a:spLocks/>
          </p:cNvSpPr>
          <p:nvPr/>
        </p:nvSpPr>
        <p:spPr>
          <a:xfrm>
            <a:off x="966744" y="2248257"/>
            <a:ext cx="9863816" cy="3903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To classify a new transaction as fraudulent or legitimate, the KNN algorithm compares the new transaction to a set of pre-labeled transactions. </a:t>
            </a:r>
          </a:p>
          <a:p>
            <a:r>
              <a:rPr lang="en-US" sz="2400" dirty="0">
                <a:latin typeface="Times New Roman" panose="02020603050405020304" pitchFamily="18" charset="0"/>
                <a:cs typeface="Times New Roman" panose="02020603050405020304" pitchFamily="18" charset="0"/>
              </a:rPr>
              <a:t>The algorithm looks at the k transactions in the dataset that are most similar to the new transaction, based on some distance measure, and classifies the new transaction based on the majority class of those k nearest neighbors.</a:t>
            </a:r>
          </a:p>
          <a:p>
            <a:r>
              <a:rPr lang="en-US" sz="2400" dirty="0">
                <a:latin typeface="Times New Roman" panose="02020603050405020304" pitchFamily="18" charset="0"/>
                <a:cs typeface="Times New Roman" panose="02020603050405020304" pitchFamily="18" charset="0"/>
              </a:rPr>
              <a:t>One advantage of KNN is that it is simple and easy to implement. </a:t>
            </a:r>
          </a:p>
          <a:p>
            <a:r>
              <a:rPr lang="en-US" sz="2400" dirty="0">
                <a:latin typeface="Times New Roman" panose="02020603050405020304" pitchFamily="18" charset="0"/>
                <a:cs typeface="Times New Roman" panose="02020603050405020304" pitchFamily="18" charset="0"/>
              </a:rPr>
              <a:t>But it can also be computationally expensive and may not perform as well as more complex algorithms on large datasets.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01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81DF7-D12E-7F78-974A-F9AD8FDCD515}"/>
              </a:ext>
            </a:extLst>
          </p:cNvPr>
          <p:cNvPicPr>
            <a:picLocks noChangeAspect="1"/>
          </p:cNvPicPr>
          <p:nvPr/>
        </p:nvPicPr>
        <p:blipFill>
          <a:blip r:embed="rId2"/>
          <a:stretch>
            <a:fillRect/>
          </a:stretch>
        </p:blipFill>
        <p:spPr>
          <a:xfrm>
            <a:off x="2336800" y="183959"/>
            <a:ext cx="6441440" cy="6263061"/>
          </a:xfrm>
          <a:prstGeom prst="rect">
            <a:avLst/>
          </a:prstGeom>
          <a:ln>
            <a:noFill/>
          </a:ln>
          <a:effectLst>
            <a:softEdge rad="112500"/>
          </a:effectLst>
        </p:spPr>
      </p:pic>
      <p:pic>
        <p:nvPicPr>
          <p:cNvPr id="8" name="Picture 7">
            <a:extLst>
              <a:ext uri="{FF2B5EF4-FFF2-40B4-BE49-F238E27FC236}">
                <a16:creationId xmlns:a16="http://schemas.microsoft.com/office/drawing/2014/main" id="{475CA740-8E65-166B-97FF-952491EFE92C}"/>
              </a:ext>
            </a:extLst>
          </p:cNvPr>
          <p:cNvPicPr>
            <a:picLocks noChangeAspect="1"/>
          </p:cNvPicPr>
          <p:nvPr/>
        </p:nvPicPr>
        <p:blipFill>
          <a:blip r:embed="rId3"/>
          <a:stretch>
            <a:fillRect/>
          </a:stretch>
        </p:blipFill>
        <p:spPr>
          <a:xfrm>
            <a:off x="8280400" y="6674041"/>
            <a:ext cx="6370320" cy="6401701"/>
          </a:xfrm>
          <a:prstGeom prst="rect">
            <a:avLst/>
          </a:prstGeom>
        </p:spPr>
      </p:pic>
      <p:pic>
        <p:nvPicPr>
          <p:cNvPr id="11" name="Picture 10">
            <a:extLst>
              <a:ext uri="{FF2B5EF4-FFF2-40B4-BE49-F238E27FC236}">
                <a16:creationId xmlns:a16="http://schemas.microsoft.com/office/drawing/2014/main" id="{D17F2867-9B76-59F4-5BB0-7EED9067AA55}"/>
              </a:ext>
            </a:extLst>
          </p:cNvPr>
          <p:cNvPicPr>
            <a:picLocks noChangeAspect="1"/>
          </p:cNvPicPr>
          <p:nvPr/>
        </p:nvPicPr>
        <p:blipFill>
          <a:blip r:embed="rId4"/>
          <a:stretch>
            <a:fillRect/>
          </a:stretch>
        </p:blipFill>
        <p:spPr>
          <a:xfrm>
            <a:off x="12192000" y="2887570"/>
            <a:ext cx="8174943" cy="6263061"/>
          </a:xfrm>
          <a:prstGeom prst="rect">
            <a:avLst/>
          </a:prstGeom>
        </p:spPr>
      </p:pic>
    </p:spTree>
    <p:extLst>
      <p:ext uri="{BB962C8B-B14F-4D97-AF65-F5344CB8AC3E}">
        <p14:creationId xmlns:p14="http://schemas.microsoft.com/office/powerpoint/2010/main" val="205786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58333E-6 -4.81481E-6 L -0.24231 -4.81481E-6 C -0.35091 -4.81481E-6 -0.4845 -0.26527 -0.4845 -0.48009 L -0.4845 -0.95972 " pathEditMode="relative" rAng="0" ptsTypes="AAAA">
                                      <p:cBhvr>
                                        <p:cTn id="6" dur="2000" fill="hold"/>
                                        <p:tgtEl>
                                          <p:spTgt spid="8"/>
                                        </p:tgtEl>
                                        <p:attrNameLst>
                                          <p:attrName>ppt_x</p:attrName>
                                          <p:attrName>ppt_y</p:attrName>
                                        </p:attrNameLst>
                                      </p:cBhvr>
                                      <p:rCtr x="-24232" y="-47986"/>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3.54167E-6 3.7037E-6 L -0.46511 3.7037E-6 C -0.67344 3.7037E-6 -0.93008 -0.10834 -0.93008 -0.19607 L -0.93008 -0.39167 " pathEditMode="relative" rAng="0" ptsTypes="AAAA">
                                      <p:cBhvr>
                                        <p:cTn id="10" dur="2000" fill="hold"/>
                                        <p:tgtEl>
                                          <p:spTgt spid="11"/>
                                        </p:tgtEl>
                                        <p:attrNameLst>
                                          <p:attrName>ppt_x</p:attrName>
                                          <p:attrName>ppt_y</p:attrName>
                                        </p:attrNameLst>
                                      </p:cBhvr>
                                      <p:rCtr x="-46510" y="-1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1C195B-2607-DE19-C88E-96FB0D9D9C16}"/>
              </a:ext>
            </a:extLst>
          </p:cNvPr>
          <p:cNvSpPr txBox="1">
            <a:spLocks/>
          </p:cNvSpPr>
          <p:nvPr/>
        </p:nvSpPr>
        <p:spPr>
          <a:xfrm>
            <a:off x="553720" y="63896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Support Vector Machines (SVM)</a:t>
            </a:r>
            <a:endParaRPr lang="en-IN" sz="40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0F0D8AF-12A3-366C-3220-EF91A0D8B07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latin typeface="Times New Roman" panose="02020603050405020304" pitchFamily="18" charset="0"/>
                <a:cs typeface="Times New Roman" panose="02020603050405020304" pitchFamily="18" charset="0"/>
              </a:rPr>
              <a:t>Support Vector Machines (SVMs) are a type of supervised learning algorithm that works by finding the hyperplane in a high-dimensional feature space that maximally separates the different classes.</a:t>
            </a:r>
          </a:p>
          <a:p>
            <a:pPr marL="342900" indent="-342900"/>
            <a:endParaRPr lang="en-US" sz="2000" dirty="0">
              <a:latin typeface="Times New Roman" panose="02020603050405020304" pitchFamily="18" charset="0"/>
              <a:cs typeface="Times New Roman" panose="02020603050405020304" pitchFamily="18" charset="0"/>
            </a:endParaRPr>
          </a:p>
          <a:p>
            <a:pPr marL="342900" indent="-342900"/>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AD3B7CD-2D2A-9419-F559-1AD4A4422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3781702" cy="3078493"/>
          </a:xfrm>
          <a:prstGeom prst="rect">
            <a:avLst/>
          </a:prstGeom>
        </p:spPr>
      </p:pic>
    </p:spTree>
    <p:extLst>
      <p:ext uri="{BB962C8B-B14F-4D97-AF65-F5344CB8AC3E}">
        <p14:creationId xmlns:p14="http://schemas.microsoft.com/office/powerpoint/2010/main" val="90250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216B4E-1FCC-5CEA-8B0D-F812FDE40EC7}"/>
              </a:ext>
            </a:extLst>
          </p:cNvPr>
          <p:cNvSpPr txBox="1">
            <a:spLocks/>
          </p:cNvSpPr>
          <p:nvPr/>
        </p:nvSpPr>
        <p:spPr>
          <a:xfrm>
            <a:off x="645160" y="6699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Working</a:t>
            </a:r>
            <a:endParaRPr lang="en-IN"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28194482-62F3-7B01-96C1-FCBFD600E2FC}"/>
              </a:ext>
            </a:extLst>
          </p:cNvPr>
          <p:cNvSpPr txBox="1">
            <a:spLocks/>
          </p:cNvSpPr>
          <p:nvPr/>
        </p:nvSpPr>
        <p:spPr>
          <a:xfrm>
            <a:off x="1117600" y="1995488"/>
            <a:ext cx="1029208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latin typeface="Times New Roman" panose="02020603050405020304" pitchFamily="18" charset="0"/>
                <a:ea typeface="Calibri" panose="020F0502020204030204" pitchFamily="34" charset="0"/>
                <a:cs typeface="Times New Roman" panose="02020603050405020304" pitchFamily="18" charset="0"/>
              </a:rPr>
              <a:t>One way to use SVMs for fraud detection is to create a model that takes a set of transactions as input and predicts whether or not each transaction is fraudulent. </a:t>
            </a:r>
          </a:p>
          <a:p>
            <a:r>
              <a:rPr lang="en-IN" sz="2400" dirty="0">
                <a:latin typeface="Times New Roman" panose="02020603050405020304" pitchFamily="18" charset="0"/>
                <a:ea typeface="Calibri" panose="020F0502020204030204" pitchFamily="34" charset="0"/>
                <a:cs typeface="Times New Roman" panose="02020603050405020304" pitchFamily="18" charset="0"/>
              </a:rPr>
              <a:t>To do this, the model would be trained on a dataset of known fraudulent and non-fraudulent transactions. </a:t>
            </a:r>
          </a:p>
          <a:p>
            <a:r>
              <a:rPr lang="en-IN" sz="2400" dirty="0">
                <a:latin typeface="Times New Roman" panose="02020603050405020304" pitchFamily="18" charset="0"/>
                <a:ea typeface="Calibri" panose="020F0502020204030204" pitchFamily="34" charset="0"/>
                <a:cs typeface="Times New Roman" panose="02020603050405020304" pitchFamily="18" charset="0"/>
              </a:rPr>
              <a:t>The model would then be able to classify new transactions as either fraudulent or non-fraudulent based on how similar they are to the transactions in the training dataset.</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12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4E379E-CEC4-2814-24BD-E0F32B605DB9}"/>
              </a:ext>
            </a:extLst>
          </p:cNvPr>
          <p:cNvPicPr>
            <a:picLocks noChangeAspect="1"/>
          </p:cNvPicPr>
          <p:nvPr/>
        </p:nvPicPr>
        <p:blipFill>
          <a:blip r:embed="rId2"/>
          <a:stretch>
            <a:fillRect/>
          </a:stretch>
        </p:blipFill>
        <p:spPr>
          <a:xfrm>
            <a:off x="3129280" y="374277"/>
            <a:ext cx="5504913" cy="6109446"/>
          </a:xfrm>
          <a:prstGeom prst="rect">
            <a:avLst/>
          </a:prstGeom>
          <a:ln>
            <a:noFill/>
          </a:ln>
          <a:effectLst>
            <a:softEdge rad="112500"/>
          </a:effectLst>
        </p:spPr>
      </p:pic>
      <p:pic>
        <p:nvPicPr>
          <p:cNvPr id="5" name="Picture 4">
            <a:extLst>
              <a:ext uri="{FF2B5EF4-FFF2-40B4-BE49-F238E27FC236}">
                <a16:creationId xmlns:a16="http://schemas.microsoft.com/office/drawing/2014/main" id="{ED65F570-0976-02F3-2FBF-1211E53DDFBD}"/>
              </a:ext>
            </a:extLst>
          </p:cNvPr>
          <p:cNvPicPr>
            <a:picLocks noChangeAspect="1"/>
          </p:cNvPicPr>
          <p:nvPr/>
        </p:nvPicPr>
        <p:blipFill>
          <a:blip r:embed="rId3"/>
          <a:stretch>
            <a:fillRect/>
          </a:stretch>
        </p:blipFill>
        <p:spPr>
          <a:xfrm>
            <a:off x="10874353" y="6775077"/>
            <a:ext cx="6390453" cy="6199243"/>
          </a:xfrm>
          <a:prstGeom prst="rect">
            <a:avLst/>
          </a:prstGeom>
          <a:ln>
            <a:noFill/>
          </a:ln>
          <a:effectLst>
            <a:softEdge rad="112500"/>
          </a:effectLst>
        </p:spPr>
      </p:pic>
      <p:pic>
        <p:nvPicPr>
          <p:cNvPr id="7" name="Picture 6">
            <a:extLst>
              <a:ext uri="{FF2B5EF4-FFF2-40B4-BE49-F238E27FC236}">
                <a16:creationId xmlns:a16="http://schemas.microsoft.com/office/drawing/2014/main" id="{292BAA80-7510-C755-C4FE-9D6D5D538162}"/>
              </a:ext>
            </a:extLst>
          </p:cNvPr>
          <p:cNvPicPr>
            <a:picLocks noChangeAspect="1"/>
          </p:cNvPicPr>
          <p:nvPr/>
        </p:nvPicPr>
        <p:blipFill>
          <a:blip r:embed="rId4"/>
          <a:stretch>
            <a:fillRect/>
          </a:stretch>
        </p:blipFill>
        <p:spPr>
          <a:xfrm>
            <a:off x="12475779" y="317411"/>
            <a:ext cx="7991361" cy="6457666"/>
          </a:xfrm>
          <a:prstGeom prst="rect">
            <a:avLst/>
          </a:prstGeom>
          <a:ln>
            <a:noFill/>
          </a:ln>
          <a:effectLst>
            <a:softEdge rad="112500"/>
          </a:effectLst>
        </p:spPr>
      </p:pic>
    </p:spTree>
    <p:extLst>
      <p:ext uri="{BB962C8B-B14F-4D97-AF65-F5344CB8AC3E}">
        <p14:creationId xmlns:p14="http://schemas.microsoft.com/office/powerpoint/2010/main" val="4480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3.75E-6 -0.00023 L -0.34727 -0.00023 C -0.50287 -0.00023 -0.6944 -0.26504 -0.6944 -0.47962 L -0.6944 -0.95856 " pathEditMode="relative" rAng="0" ptsTypes="AAAA">
                                      <p:cBhvr>
                                        <p:cTn id="6" dur="2000" fill="hold"/>
                                        <p:tgtEl>
                                          <p:spTgt spid="5"/>
                                        </p:tgtEl>
                                        <p:attrNameLst>
                                          <p:attrName>ppt_x</p:attrName>
                                          <p:attrName>ppt_y</p:attrName>
                                        </p:attrNameLst>
                                      </p:cBhvr>
                                      <p:rCtr x="-34727" y="-47917"/>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0.05338 -0.01991 L -0.46536 -0.01991 C -0.64987 -0.01991 -0.87721 -0.02477 -0.87721 -0.02847 L -0.87721 -0.03681 " pathEditMode="relative" rAng="0" ptsTypes="AAAA">
                                      <p:cBhvr>
                                        <p:cTn id="10" dur="2000" fill="hold"/>
                                        <p:tgtEl>
                                          <p:spTgt spid="7"/>
                                        </p:tgtEl>
                                        <p:attrNameLst>
                                          <p:attrName>ppt_x</p:attrName>
                                          <p:attrName>ppt_y</p:attrName>
                                        </p:attrNameLst>
                                      </p:cBhvr>
                                      <p:rCtr x="-41198"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5614-468E-D35F-61DA-B7C6ADF49BC5}"/>
              </a:ext>
            </a:extLst>
          </p:cNvPr>
          <p:cNvSpPr>
            <a:spLocks noGrp="1"/>
          </p:cNvSpPr>
          <p:nvPr>
            <p:ph type="ctrTitle"/>
          </p:nvPr>
        </p:nvSpPr>
        <p:spPr>
          <a:xfrm>
            <a:off x="5476240" y="2341880"/>
            <a:ext cx="6563360" cy="1091883"/>
          </a:xfrm>
        </p:spPr>
        <p:txBody>
          <a:bodyPr/>
          <a:lstStyle/>
          <a:p>
            <a:r>
              <a:rPr lang="en-US" b="1" u="sng" dirty="0">
                <a:solidFill>
                  <a:schemeClr val="tx1"/>
                </a:solidFill>
                <a:latin typeface="Times New Roman" panose="02020603050405020304" pitchFamily="18" charset="0"/>
                <a:cs typeface="Times New Roman" panose="02020603050405020304" pitchFamily="18" charset="0"/>
              </a:rPr>
              <a:t>21AIE205</a:t>
            </a:r>
          </a:p>
        </p:txBody>
      </p:sp>
      <p:sp>
        <p:nvSpPr>
          <p:cNvPr id="3" name="Subtitle 2">
            <a:extLst>
              <a:ext uri="{FF2B5EF4-FFF2-40B4-BE49-F238E27FC236}">
                <a16:creationId xmlns:a16="http://schemas.microsoft.com/office/drawing/2014/main" id="{C61F7FE8-891F-BE8D-9D5E-D89EA79501D9}"/>
              </a:ext>
            </a:extLst>
          </p:cNvPr>
          <p:cNvSpPr>
            <a:spLocks noGrp="1"/>
          </p:cNvSpPr>
          <p:nvPr>
            <p:ph type="subTitle" idx="1"/>
          </p:nvPr>
        </p:nvSpPr>
        <p:spPr>
          <a:xfrm>
            <a:off x="4348480" y="3429000"/>
            <a:ext cx="6319520" cy="543242"/>
          </a:xfrm>
        </p:spPr>
        <p:txBody>
          <a:bodyPr>
            <a:normAutofit fontScale="77500" lnSpcReduction="20000"/>
          </a:bodyPr>
          <a:lstStyle/>
          <a:p>
            <a:r>
              <a:rPr lang="en-US" sz="2800" b="1" dirty="0">
                <a:solidFill>
                  <a:schemeClr val="tx1"/>
                </a:solidFill>
                <a:latin typeface="Times New Roman" panose="02020603050405020304" pitchFamily="18" charset="0"/>
                <a:cs typeface="Times New Roman" panose="02020603050405020304" pitchFamily="18" charset="0"/>
              </a:rPr>
              <a:t>Python for Machine Learning</a:t>
            </a:r>
          </a:p>
        </p:txBody>
      </p:sp>
      <p:pic>
        <p:nvPicPr>
          <p:cNvPr id="7" name="Graphic 6" descr="Brain in head with solid fill">
            <a:extLst>
              <a:ext uri="{FF2B5EF4-FFF2-40B4-BE49-F238E27FC236}">
                <a16:creationId xmlns:a16="http://schemas.microsoft.com/office/drawing/2014/main" id="{9075FE51-927C-9257-D540-1A18E89284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9040" y="1859280"/>
            <a:ext cx="3139440" cy="3139440"/>
          </a:xfrm>
          <a:prstGeom prst="rect">
            <a:avLst/>
          </a:prstGeom>
          <a:effectLst>
            <a:glow rad="63500">
              <a:schemeClr val="accent1">
                <a:satMod val="175000"/>
                <a:alpha val="40000"/>
              </a:schemeClr>
            </a:glow>
          </a:effectLst>
        </p:spPr>
      </p:pic>
      <p:sp>
        <p:nvSpPr>
          <p:cNvPr id="8" name="Rectangle 7">
            <a:extLst>
              <a:ext uri="{FF2B5EF4-FFF2-40B4-BE49-F238E27FC236}">
                <a16:creationId xmlns:a16="http://schemas.microsoft.com/office/drawing/2014/main" id="{B46EF98A-183A-92CC-A7AF-F00B23A78322}"/>
              </a:ext>
            </a:extLst>
          </p:cNvPr>
          <p:cNvSpPr/>
          <p:nvPr/>
        </p:nvSpPr>
        <p:spPr>
          <a:xfrm>
            <a:off x="0" y="0"/>
            <a:ext cx="12192000" cy="772160"/>
          </a:xfrm>
          <a:prstGeom prst="rect">
            <a:avLst/>
          </a:prstGeom>
          <a:solidFill>
            <a:srgbClr val="A3A29B"/>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0" name="Double Bracket 9">
            <a:extLst>
              <a:ext uri="{FF2B5EF4-FFF2-40B4-BE49-F238E27FC236}">
                <a16:creationId xmlns:a16="http://schemas.microsoft.com/office/drawing/2014/main" id="{E197D2A2-07DB-AFD0-238F-BFF598483BC9}"/>
              </a:ext>
            </a:extLst>
          </p:cNvPr>
          <p:cNvSpPr/>
          <p:nvPr/>
        </p:nvSpPr>
        <p:spPr>
          <a:xfrm>
            <a:off x="467360" y="1402080"/>
            <a:ext cx="11115040" cy="4531360"/>
          </a:xfrm>
          <a:prstGeom prst="bracketPair">
            <a:avLst/>
          </a:prstGeom>
          <a:ln>
            <a:solidFill>
              <a:srgbClr val="A3A29B"/>
            </a:solidFill>
          </a:ln>
          <a:effectLst>
            <a:reflection blurRad="6350" stA="50000" endA="300" endPos="55500" dist="1016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026" name="Picture 2" descr="Image result for amrita logo">
            <a:extLst>
              <a:ext uri="{FF2B5EF4-FFF2-40B4-BE49-F238E27FC236}">
                <a16:creationId xmlns:a16="http://schemas.microsoft.com/office/drawing/2014/main" id="{B3399389-3AB9-66D0-ADE2-EE449BCD3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5725" y="-27305"/>
            <a:ext cx="4486275"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8832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1D995F-4933-8D56-C226-CD6241DD2E13}"/>
              </a:ext>
            </a:extLst>
          </p:cNvPr>
          <p:cNvSpPr txBox="1">
            <a:spLocks/>
          </p:cNvSpPr>
          <p:nvPr/>
        </p:nvSpPr>
        <p:spPr>
          <a:xfrm>
            <a:off x="391766" y="757392"/>
            <a:ext cx="9076329" cy="10642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Applications of SVM</a:t>
            </a:r>
            <a:endParaRPr lang="en-IN" sz="40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F7DCEC95-E33D-7BE3-0A4B-18531D2E519C}"/>
              </a:ext>
            </a:extLst>
          </p:cNvPr>
          <p:cNvSpPr txBox="1">
            <a:spLocks/>
          </p:cNvSpPr>
          <p:nvPr/>
        </p:nvSpPr>
        <p:spPr>
          <a:xfrm>
            <a:off x="727046" y="2088458"/>
            <a:ext cx="10682634" cy="41436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Text classification: SVMs have been used to classify text documents into predefined categories, such as spam emails and legitimate emails.</a:t>
            </a:r>
          </a:p>
          <a:p>
            <a:r>
              <a:rPr lang="en-US" sz="1800" dirty="0">
                <a:latin typeface="Times New Roman" panose="02020603050405020304" pitchFamily="18" charset="0"/>
                <a:cs typeface="Times New Roman" panose="02020603050405020304" pitchFamily="18" charset="0"/>
              </a:rPr>
              <a:t>Handwriting recognition: SVMs have been used to recognize handwritten characters and digits, making it possible to digitize handwritten documents and handwritten notes.</a:t>
            </a:r>
          </a:p>
          <a:p>
            <a:r>
              <a:rPr lang="en-US" sz="1800" dirty="0">
                <a:latin typeface="Times New Roman" panose="02020603050405020304" pitchFamily="18" charset="0"/>
                <a:cs typeface="Times New Roman" panose="02020603050405020304" pitchFamily="18" charset="0"/>
              </a:rPr>
              <a:t>Bioinformatics: SVMs have been used to classify proteins and predict the presence of certain diseases based on gene expression data.</a:t>
            </a:r>
          </a:p>
          <a:p>
            <a:r>
              <a:rPr lang="en-US" sz="1800" dirty="0">
                <a:latin typeface="Times New Roman" panose="02020603050405020304" pitchFamily="18" charset="0"/>
                <a:cs typeface="Times New Roman" panose="02020603050405020304" pitchFamily="18" charset="0"/>
              </a:rPr>
              <a:t>Image classification: SVMs have been used to classify images into different categories, such as photographs of animals, people, or landscapes.</a:t>
            </a:r>
          </a:p>
          <a:p>
            <a:r>
              <a:rPr lang="en-US" sz="1800" dirty="0">
                <a:latin typeface="Times New Roman" panose="02020603050405020304" pitchFamily="18" charset="0"/>
                <a:cs typeface="Times New Roman" panose="02020603050405020304" pitchFamily="18" charset="0"/>
              </a:rPr>
              <a:t>Fraud detection: SVMs have been used to detect fraudulent transactions in the financial industry, due to their high accuracy and ability to achieve a low false positive rate.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81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DE2CF2-6ACF-61BE-A723-D22A2749B217}"/>
              </a:ext>
            </a:extLst>
          </p:cNvPr>
          <p:cNvSpPr txBox="1">
            <a:spLocks/>
          </p:cNvSpPr>
          <p:nvPr/>
        </p:nvSpPr>
        <p:spPr>
          <a:xfrm>
            <a:off x="406373" y="543027"/>
            <a:ext cx="9076329" cy="1064277"/>
          </a:xfrm>
          <a:prstGeom prst="rect">
            <a:avLst/>
          </a:prstGeom>
        </p:spPr>
        <p:txBody>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Decision Tree</a:t>
            </a:r>
            <a:endParaRPr lang="en-IN" sz="36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4D6D88DF-4452-FD76-B554-56C11D3C0CCE}"/>
              </a:ext>
            </a:extLst>
          </p:cNvPr>
          <p:cNvSpPr txBox="1">
            <a:spLocks/>
          </p:cNvSpPr>
          <p:nvPr/>
        </p:nvSpPr>
        <p:spPr>
          <a:xfrm>
            <a:off x="406373" y="1476097"/>
            <a:ext cx="6043656" cy="3650155"/>
          </a:xfrm>
          <a:prstGeom prst="rect">
            <a:avLst/>
          </a:prstGeom>
        </p:spPr>
        <p:txBody>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rgbClr val="161616"/>
                </a:solidFill>
                <a:latin typeface="Times New Roman" panose="02020603050405020304" pitchFamily="18" charset="0"/>
                <a:cs typeface="Times New Roman" panose="02020603050405020304" pitchFamily="18" charset="0"/>
              </a:rPr>
              <a:t>A decision tree is a non-parametric supervised learning algorithm, which is utilized for both classification and regression tasks. </a:t>
            </a:r>
          </a:p>
          <a:p>
            <a:pPr marL="285750" indent="-285750">
              <a:buFont typeface="Arial" panose="020B0604020202020204" pitchFamily="34" charset="0"/>
              <a:buChar char="•"/>
            </a:pPr>
            <a:r>
              <a:rPr lang="en-US" sz="2400" dirty="0">
                <a:solidFill>
                  <a:srgbClr val="161616"/>
                </a:solidFill>
                <a:latin typeface="Times New Roman" panose="02020603050405020304" pitchFamily="18" charset="0"/>
                <a:cs typeface="Times New Roman" panose="02020603050405020304" pitchFamily="18" charset="0"/>
              </a:rPr>
              <a:t>It has a hierarchical, tree structure, which consists of a root node, branches, internal nodes, and leaf nodes.</a:t>
            </a:r>
          </a:p>
          <a:p>
            <a:endParaRPr lang="en-US" dirty="0">
              <a:solidFill>
                <a:srgbClr val="161616"/>
              </a:solidFill>
              <a:latin typeface="IBM Plex Sans" panose="020B0604020202020204" pitchFamily="34" charset="0"/>
            </a:endParaRPr>
          </a:p>
          <a:p>
            <a:endParaRPr lang="en-IN" dirty="0"/>
          </a:p>
        </p:txBody>
      </p:sp>
      <p:pic>
        <p:nvPicPr>
          <p:cNvPr id="9" name="Picture 8">
            <a:extLst>
              <a:ext uri="{FF2B5EF4-FFF2-40B4-BE49-F238E27FC236}">
                <a16:creationId xmlns:a16="http://schemas.microsoft.com/office/drawing/2014/main" id="{3F003705-0861-E499-14B4-2149539E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071" y="2831925"/>
            <a:ext cx="5961249" cy="3650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876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30C4D-8072-BB09-2592-9DD8ACE511A0}"/>
              </a:ext>
            </a:extLst>
          </p:cNvPr>
          <p:cNvPicPr>
            <a:picLocks noChangeAspect="1"/>
          </p:cNvPicPr>
          <p:nvPr/>
        </p:nvPicPr>
        <p:blipFill>
          <a:blip r:embed="rId2"/>
          <a:stretch>
            <a:fillRect/>
          </a:stretch>
        </p:blipFill>
        <p:spPr>
          <a:xfrm>
            <a:off x="2526557" y="856067"/>
            <a:ext cx="6364840" cy="5145866"/>
          </a:xfrm>
          <a:prstGeom prst="rect">
            <a:avLst/>
          </a:prstGeom>
          <a:ln>
            <a:noFill/>
          </a:ln>
          <a:effectLst>
            <a:softEdge rad="112500"/>
          </a:effectLst>
        </p:spPr>
      </p:pic>
      <p:pic>
        <p:nvPicPr>
          <p:cNvPr id="5" name="Picture 4">
            <a:extLst>
              <a:ext uri="{FF2B5EF4-FFF2-40B4-BE49-F238E27FC236}">
                <a16:creationId xmlns:a16="http://schemas.microsoft.com/office/drawing/2014/main" id="{C8F870DB-5AA2-EA74-6E18-0908622BFC81}"/>
              </a:ext>
            </a:extLst>
          </p:cNvPr>
          <p:cNvPicPr>
            <a:picLocks noChangeAspect="1"/>
          </p:cNvPicPr>
          <p:nvPr/>
        </p:nvPicPr>
        <p:blipFill>
          <a:blip r:embed="rId3"/>
          <a:stretch>
            <a:fillRect/>
          </a:stretch>
        </p:blipFill>
        <p:spPr>
          <a:xfrm>
            <a:off x="7828898" y="7175062"/>
            <a:ext cx="7588928" cy="5054862"/>
          </a:xfrm>
          <a:prstGeom prst="rect">
            <a:avLst/>
          </a:prstGeom>
        </p:spPr>
      </p:pic>
      <p:pic>
        <p:nvPicPr>
          <p:cNvPr id="7" name="Picture 6">
            <a:extLst>
              <a:ext uri="{FF2B5EF4-FFF2-40B4-BE49-F238E27FC236}">
                <a16:creationId xmlns:a16="http://schemas.microsoft.com/office/drawing/2014/main" id="{C0ACA893-5E95-33CE-E027-65FADE05D89D}"/>
              </a:ext>
            </a:extLst>
          </p:cNvPr>
          <p:cNvPicPr>
            <a:picLocks noChangeAspect="1"/>
          </p:cNvPicPr>
          <p:nvPr/>
        </p:nvPicPr>
        <p:blipFill>
          <a:blip r:embed="rId4"/>
          <a:stretch>
            <a:fillRect/>
          </a:stretch>
        </p:blipFill>
        <p:spPr>
          <a:xfrm>
            <a:off x="966952" y="6858000"/>
            <a:ext cx="6965593" cy="5770569"/>
          </a:xfrm>
          <a:prstGeom prst="rect">
            <a:avLst/>
          </a:prstGeom>
          <a:ln>
            <a:noFill/>
          </a:ln>
          <a:effectLst>
            <a:softEdge rad="112500"/>
          </a:effectLst>
        </p:spPr>
      </p:pic>
    </p:spTree>
    <p:extLst>
      <p:ext uri="{BB962C8B-B14F-4D97-AF65-F5344CB8AC3E}">
        <p14:creationId xmlns:p14="http://schemas.microsoft.com/office/powerpoint/2010/main" val="33035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1 -4.81481E-6 L -0.19571 -4.81481E-6 C -0.32826 -4.81481E-6 -0.49128 -0.25277 -0.49128 -0.4581 L -0.49128 -0.91481 " pathEditMode="relative" rAng="0" ptsTypes="AAAA">
                                      <p:cBhvr>
                                        <p:cTn id="6" dur="2000" fill="hold"/>
                                        <p:tgtEl>
                                          <p:spTgt spid="5"/>
                                        </p:tgtEl>
                                        <p:attrNameLst>
                                          <p:attrName>ppt_x</p:attrName>
                                          <p:attrName>ppt_y</p:attrName>
                                        </p:attrNameLst>
                                      </p:cBhvr>
                                      <p:rCtr x="-29570" y="-45741"/>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0.14284 -1.85185E-6 L 0.11862 -1.85185E-6 C 0.10782 -1.85185E-6 0.09454 -0.24815 0.09454 -0.4493 L 0.09454 -0.89791 " pathEditMode="relative" rAng="0" ptsTypes="AAAA">
                                      <p:cBhvr>
                                        <p:cTn id="10" dur="2000" fill="hold"/>
                                        <p:tgtEl>
                                          <p:spTgt spid="7"/>
                                        </p:tgtEl>
                                        <p:attrNameLst>
                                          <p:attrName>ppt_x</p:attrName>
                                          <p:attrName>ppt_y</p:attrName>
                                        </p:attrNameLst>
                                      </p:cBhvr>
                                      <p:rCtr x="-2422" y="-4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66B-FD3A-FA80-788A-7A6F8392846E}"/>
              </a:ext>
            </a:extLst>
          </p:cNvPr>
          <p:cNvSpPr txBox="1">
            <a:spLocks/>
          </p:cNvSpPr>
          <p:nvPr/>
        </p:nvSpPr>
        <p:spPr>
          <a:xfrm>
            <a:off x="452727" y="615808"/>
            <a:ext cx="9076329" cy="10642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Random Forest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C242D3-7E3C-AE22-A466-8C9E542C1DAD}"/>
              </a:ext>
            </a:extLst>
          </p:cNvPr>
          <p:cNvSpPr txBox="1">
            <a:spLocks/>
          </p:cNvSpPr>
          <p:nvPr/>
        </p:nvSpPr>
        <p:spPr>
          <a:xfrm>
            <a:off x="727047" y="1680085"/>
            <a:ext cx="10272386" cy="4733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ea typeface="Calibri" panose="020F0502020204030204" pitchFamily="34" charset="0"/>
                <a:cs typeface="Times New Roman" panose="02020603050405020304" pitchFamily="18" charset="0"/>
              </a:rPr>
              <a:t>Random forests are a type of ensemble learning method for classification and regression. </a:t>
            </a:r>
          </a:p>
          <a:p>
            <a:r>
              <a:rPr lang="en-US" sz="2400" dirty="0">
                <a:latin typeface="Times New Roman" panose="02020603050405020304" pitchFamily="18" charset="0"/>
                <a:ea typeface="Calibri" panose="020F0502020204030204" pitchFamily="34" charset="0"/>
                <a:cs typeface="Times New Roman" panose="02020603050405020304" pitchFamily="18" charset="0"/>
              </a:rPr>
              <a:t>They are composed of a collection of decision trees, where each tree is trained on a randomly selected subset of the data.</a:t>
            </a:r>
          </a:p>
          <a:p>
            <a:r>
              <a:rPr lang="en-US" sz="2400" dirty="0">
                <a:latin typeface="Times New Roman" panose="02020603050405020304" pitchFamily="18" charset="0"/>
                <a:ea typeface="Calibri" panose="020F0502020204030204" pitchFamily="34" charset="0"/>
                <a:cs typeface="Times New Roman" panose="02020603050405020304" pitchFamily="18" charset="0"/>
              </a:rPr>
              <a:t> The predictions made by each tree are then combined to produce the final prediction made by the random forest.</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0F2B8B5-FCF7-8426-A6A5-3BF15E4A6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400" y="3778835"/>
            <a:ext cx="4105553" cy="3079165"/>
          </a:xfrm>
          <a:prstGeom prst="rect">
            <a:avLst/>
          </a:prstGeom>
        </p:spPr>
      </p:pic>
    </p:spTree>
    <p:extLst>
      <p:ext uri="{BB962C8B-B14F-4D97-AF65-F5344CB8AC3E}">
        <p14:creationId xmlns:p14="http://schemas.microsoft.com/office/powerpoint/2010/main" val="2013337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73658-5F42-4F11-9E76-2B9A477EB222}"/>
              </a:ext>
            </a:extLst>
          </p:cNvPr>
          <p:cNvPicPr>
            <a:picLocks noChangeAspect="1"/>
          </p:cNvPicPr>
          <p:nvPr/>
        </p:nvPicPr>
        <p:blipFill>
          <a:blip r:embed="rId2"/>
          <a:stretch>
            <a:fillRect/>
          </a:stretch>
        </p:blipFill>
        <p:spPr>
          <a:xfrm>
            <a:off x="353063" y="826927"/>
            <a:ext cx="9273481" cy="4838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973053E-4091-AFF2-AC30-3B9F9A4C6B4E}"/>
              </a:ext>
            </a:extLst>
          </p:cNvPr>
          <p:cNvPicPr>
            <a:picLocks noChangeAspect="1"/>
          </p:cNvPicPr>
          <p:nvPr/>
        </p:nvPicPr>
        <p:blipFill>
          <a:blip r:embed="rId3"/>
          <a:stretch>
            <a:fillRect/>
          </a:stretch>
        </p:blipFill>
        <p:spPr>
          <a:xfrm>
            <a:off x="9789748" y="1079898"/>
            <a:ext cx="2049189" cy="1774033"/>
          </a:xfrm>
          <a:prstGeom prst="rect">
            <a:avLst/>
          </a:prstGeom>
          <a:ln>
            <a:noFill/>
          </a:ln>
          <a:effectLst>
            <a:softEdge rad="112500"/>
          </a:effectLst>
        </p:spPr>
      </p:pic>
      <p:pic>
        <p:nvPicPr>
          <p:cNvPr id="7" name="Picture 6">
            <a:extLst>
              <a:ext uri="{FF2B5EF4-FFF2-40B4-BE49-F238E27FC236}">
                <a16:creationId xmlns:a16="http://schemas.microsoft.com/office/drawing/2014/main" id="{7A88C1D4-4FA8-4DC1-D7D1-D33AB00ED2D7}"/>
              </a:ext>
            </a:extLst>
          </p:cNvPr>
          <p:cNvPicPr>
            <a:picLocks noChangeAspect="1"/>
          </p:cNvPicPr>
          <p:nvPr/>
        </p:nvPicPr>
        <p:blipFill>
          <a:blip r:embed="rId4"/>
          <a:stretch>
            <a:fillRect/>
          </a:stretch>
        </p:blipFill>
        <p:spPr>
          <a:xfrm>
            <a:off x="9997401" y="3067107"/>
            <a:ext cx="1729776" cy="1873925"/>
          </a:xfrm>
          <a:prstGeom prst="rect">
            <a:avLst/>
          </a:prstGeom>
          <a:ln>
            <a:noFill/>
          </a:ln>
          <a:effectLst>
            <a:softEdge rad="112500"/>
          </a:effectLst>
        </p:spPr>
      </p:pic>
    </p:spTree>
    <p:extLst>
      <p:ext uri="{BB962C8B-B14F-4D97-AF65-F5344CB8AC3E}">
        <p14:creationId xmlns:p14="http://schemas.microsoft.com/office/powerpoint/2010/main" val="41522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2946-734C-FB8C-08E4-7C31FE908DD2}"/>
              </a:ext>
            </a:extLst>
          </p:cNvPr>
          <p:cNvSpPr txBox="1">
            <a:spLocks/>
          </p:cNvSpPr>
          <p:nvPr/>
        </p:nvSpPr>
        <p:spPr>
          <a:xfrm>
            <a:off x="736600" y="6800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Working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95877A-72EA-D138-CFB6-68A0F7AD654C}"/>
              </a:ext>
            </a:extLst>
          </p:cNvPr>
          <p:cNvSpPr txBox="1">
            <a:spLocks/>
          </p:cNvSpPr>
          <p:nvPr/>
        </p:nvSpPr>
        <p:spPr>
          <a:xfrm>
            <a:off x="1234440" y="221265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In the context of analyzing bank frauds, a random forest algorithm could be used to identify patterns or trends in fraudulent activity that are not readily apparent from individual decision trees.</a:t>
            </a:r>
          </a:p>
          <a:p>
            <a:pPr marL="0" indent="0">
              <a:buNone/>
            </a:pP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By combining the predictions of multiple decision trees, a random forest algorithm can provide a more robust and accurate model for detecting and preventing fraud.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82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E5BBDD-6FD3-D595-44CF-85D06B6FE241}"/>
              </a:ext>
            </a:extLst>
          </p:cNvPr>
          <p:cNvSpPr txBox="1">
            <a:spLocks/>
          </p:cNvSpPr>
          <p:nvPr/>
        </p:nvSpPr>
        <p:spPr>
          <a:xfrm>
            <a:off x="675640" y="70040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Why Random Forest Algorithm</a:t>
            </a:r>
            <a:endParaRPr lang="en-IN" sz="36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B7FB7DFF-2E39-D22A-780D-7194E6C2753A}"/>
              </a:ext>
            </a:extLst>
          </p:cNvPr>
          <p:cNvSpPr txBox="1">
            <a:spLocks/>
          </p:cNvSpPr>
          <p:nvPr/>
        </p:nvSpPr>
        <p:spPr>
          <a:xfrm>
            <a:off x="1391920" y="2265679"/>
            <a:ext cx="9799320" cy="4134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latin typeface="Times New Roman" panose="02020603050405020304" pitchFamily="18" charset="0"/>
                <a:ea typeface="Calibri" panose="020F0502020204030204" pitchFamily="34" charset="0"/>
                <a:cs typeface="Times New Roman" panose="02020603050405020304" pitchFamily="18" charset="0"/>
              </a:rPr>
              <a:t>Random forests are effective at identifying complex patterns in data, making them well-suited for identifying unusual patterns in bank transactions.</a:t>
            </a:r>
          </a:p>
          <a:p>
            <a:r>
              <a:rPr lang="en-IN" sz="2400" dirty="0">
                <a:latin typeface="Times New Roman" panose="02020603050405020304" pitchFamily="18" charset="0"/>
                <a:ea typeface="Calibri" panose="020F0502020204030204" pitchFamily="34" charset="0"/>
                <a:cs typeface="Times New Roman" panose="02020603050405020304" pitchFamily="18" charset="0"/>
              </a:rPr>
              <a:t>Random forests are fast and efficient, making them well-suited for real-time fraud detection. </a:t>
            </a:r>
          </a:p>
          <a:p>
            <a:r>
              <a:rPr lang="en-IN" sz="2400" dirty="0">
                <a:latin typeface="Times New Roman" panose="02020603050405020304" pitchFamily="18" charset="0"/>
                <a:ea typeface="Calibri" panose="020F0502020204030204" pitchFamily="34" charset="0"/>
                <a:cs typeface="Times New Roman" panose="02020603050405020304" pitchFamily="18" charset="0"/>
              </a:rPr>
              <a:t>Random forests can handle large and complex datasets, making them a good choice for analysing a large number of bank transactions.</a:t>
            </a:r>
            <a:r>
              <a:rPr lang="en-IN" sz="32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ea typeface="Calibri" panose="020F0502020204030204" pitchFamily="34"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035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081D4F-9AD7-79BE-9240-07954AB776FC}"/>
              </a:ext>
            </a:extLst>
          </p:cNvPr>
          <p:cNvPicPr>
            <a:picLocks noChangeAspect="1"/>
          </p:cNvPicPr>
          <p:nvPr/>
        </p:nvPicPr>
        <p:blipFill>
          <a:blip r:embed="rId2"/>
          <a:stretch>
            <a:fillRect/>
          </a:stretch>
        </p:blipFill>
        <p:spPr>
          <a:xfrm>
            <a:off x="2844800" y="619880"/>
            <a:ext cx="6237237" cy="4896879"/>
          </a:xfrm>
          <a:prstGeom prst="rect">
            <a:avLst/>
          </a:prstGeom>
          <a:ln>
            <a:noFill/>
          </a:ln>
          <a:effectLst>
            <a:softEdge rad="112500"/>
          </a:effectLst>
        </p:spPr>
      </p:pic>
      <p:pic>
        <p:nvPicPr>
          <p:cNvPr id="7" name="Picture 6">
            <a:extLst>
              <a:ext uri="{FF2B5EF4-FFF2-40B4-BE49-F238E27FC236}">
                <a16:creationId xmlns:a16="http://schemas.microsoft.com/office/drawing/2014/main" id="{50736954-5CAE-ABD0-580B-A4F4ED68332D}"/>
              </a:ext>
            </a:extLst>
          </p:cNvPr>
          <p:cNvPicPr>
            <a:picLocks noChangeAspect="1"/>
          </p:cNvPicPr>
          <p:nvPr/>
        </p:nvPicPr>
        <p:blipFill>
          <a:blip r:embed="rId3"/>
          <a:stretch>
            <a:fillRect/>
          </a:stretch>
        </p:blipFill>
        <p:spPr>
          <a:xfrm>
            <a:off x="8912772" y="6779172"/>
            <a:ext cx="6579476" cy="4785360"/>
          </a:xfrm>
          <a:prstGeom prst="rect">
            <a:avLst/>
          </a:prstGeom>
        </p:spPr>
      </p:pic>
      <p:pic>
        <p:nvPicPr>
          <p:cNvPr id="9" name="Picture 8">
            <a:extLst>
              <a:ext uri="{FF2B5EF4-FFF2-40B4-BE49-F238E27FC236}">
                <a16:creationId xmlns:a16="http://schemas.microsoft.com/office/drawing/2014/main" id="{AE76C3F0-772C-0061-7765-DC7971CA2B62}"/>
              </a:ext>
            </a:extLst>
          </p:cNvPr>
          <p:cNvPicPr>
            <a:picLocks noChangeAspect="1"/>
          </p:cNvPicPr>
          <p:nvPr/>
        </p:nvPicPr>
        <p:blipFill>
          <a:blip r:embed="rId4"/>
          <a:stretch>
            <a:fillRect/>
          </a:stretch>
        </p:blipFill>
        <p:spPr>
          <a:xfrm>
            <a:off x="12066833" y="4824248"/>
            <a:ext cx="6798817" cy="6437817"/>
          </a:xfrm>
          <a:prstGeom prst="rect">
            <a:avLst/>
          </a:prstGeom>
          <a:ln>
            <a:noFill/>
          </a:ln>
          <a:effectLst>
            <a:softEdge rad="112500"/>
          </a:effectLst>
        </p:spPr>
      </p:pic>
    </p:spTree>
    <p:extLst>
      <p:ext uri="{BB962C8B-B14F-4D97-AF65-F5344CB8AC3E}">
        <p14:creationId xmlns:p14="http://schemas.microsoft.com/office/powerpoint/2010/main" val="401814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path" presetSubtype="0" accel="50000" decel="50000" fill="hold" nodeType="clickEffect">
                                  <p:stCondLst>
                                    <p:cond delay="0"/>
                                  </p:stCondLst>
                                  <p:childTnLst>
                                    <p:animMotion origin="layout" path="M 0.08776 0.14282 L -0.21484 0.14282 C -0.35026 0.14282 -0.51627 -0.14097 -0.51627 -0.3706 L -0.51627 -0.88218 " pathEditMode="relative" rAng="0" ptsTypes="AAAA">
                                      <p:cBhvr>
                                        <p:cTn id="6" dur="2000" fill="hold"/>
                                        <p:tgtEl>
                                          <p:spTgt spid="7"/>
                                        </p:tgtEl>
                                        <p:attrNameLst>
                                          <p:attrName>ppt_x</p:attrName>
                                          <p:attrName>ppt_y</p:attrName>
                                        </p:attrNameLst>
                                      </p:cBhvr>
                                      <p:rCtr x="-30208" y="-51250"/>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4.16667E-7 4.81481E-6 L -0.38646 4.81481E-6 C -0.55938 4.81481E-6 -0.77279 -0.18774 -0.77279 -0.34144 L -0.77279 -0.68288 " pathEditMode="relative" rAng="0" ptsTypes="AAAA">
                                      <p:cBhvr>
                                        <p:cTn id="10" dur="2000" fill="hold"/>
                                        <p:tgtEl>
                                          <p:spTgt spid="9"/>
                                        </p:tgtEl>
                                        <p:attrNameLst>
                                          <p:attrName>ppt_x</p:attrName>
                                          <p:attrName>ppt_y</p:attrName>
                                        </p:attrNameLst>
                                      </p:cBhvr>
                                      <p:rCtr x="-38646" y="-3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EFD383-0980-C0DD-D7E4-1CF52A41FBA2}"/>
              </a:ext>
            </a:extLst>
          </p:cNvPr>
          <p:cNvSpPr txBox="1">
            <a:spLocks/>
          </p:cNvSpPr>
          <p:nvPr/>
        </p:nvSpPr>
        <p:spPr>
          <a:xfrm>
            <a:off x="447040" y="802005"/>
            <a:ext cx="11018520" cy="10369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Logistic Regression</a:t>
            </a:r>
            <a:endParaRPr lang="en-IN" sz="36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7F81CEE-196C-7A49-79C3-4FDC6BF2FAB2}"/>
              </a:ext>
            </a:extLst>
          </p:cNvPr>
          <p:cNvSpPr txBox="1">
            <a:spLocks/>
          </p:cNvSpPr>
          <p:nvPr/>
        </p:nvSpPr>
        <p:spPr>
          <a:xfrm>
            <a:off x="838200" y="2192248"/>
            <a:ext cx="6080760" cy="42235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0" i="0" dirty="0">
                <a:solidFill>
                  <a:srgbClr val="374151"/>
                </a:solidFill>
                <a:effectLst/>
                <a:latin typeface="Times New Roman" panose="02020603050405020304" pitchFamily="18" charset="0"/>
                <a:cs typeface="Times New Roman" panose="02020603050405020304" pitchFamily="18" charset="0"/>
              </a:rPr>
              <a:t>Logistic regression is a type of statistical analysis used for predicting binary outcomes.</a:t>
            </a:r>
          </a:p>
          <a:p>
            <a:pPr algn="l"/>
            <a:r>
              <a:rPr lang="en-US" sz="2400" b="0" i="0" dirty="0">
                <a:solidFill>
                  <a:srgbClr val="374151"/>
                </a:solidFill>
                <a:effectLst/>
                <a:latin typeface="Times New Roman" panose="02020603050405020304" pitchFamily="18" charset="0"/>
                <a:cs typeface="Times New Roman" panose="02020603050405020304" pitchFamily="18" charset="0"/>
              </a:rPr>
              <a:t>The dependent variable is a binary variable that contains data coded as 1 (yes, success, etc.) or 0 (no, failure, etc.), and also it’s discrete.</a:t>
            </a:r>
          </a:p>
          <a:p>
            <a:pPr algn="l"/>
            <a:r>
              <a:rPr lang="en-US" sz="2400" b="0" i="0" dirty="0">
                <a:solidFill>
                  <a:srgbClr val="374151"/>
                </a:solidFill>
                <a:effectLst/>
                <a:latin typeface="Times New Roman" panose="02020603050405020304" pitchFamily="18" charset="0"/>
                <a:cs typeface="Times New Roman" panose="02020603050405020304" pitchFamily="18" charset="0"/>
              </a:rPr>
              <a:t> The goal is to find the best coefficients (w) for the features (X) that minimize the error in the predictions. </a:t>
            </a:r>
          </a:p>
          <a:p>
            <a:endParaRPr lang="en-IN" sz="2400" dirty="0">
              <a:latin typeface="Times New Roman" panose="02020603050405020304" pitchFamily="18" charset="0"/>
              <a:cs typeface="Times New Roman" panose="02020603050405020304" pitchFamily="18" charset="0"/>
            </a:endParaRPr>
          </a:p>
        </p:txBody>
      </p:sp>
      <p:pic>
        <p:nvPicPr>
          <p:cNvPr id="1026" name="Picture 2" descr="A Short Introduction - Logistic Regression Algorithm | Algorithms ...">
            <a:extLst>
              <a:ext uri="{FF2B5EF4-FFF2-40B4-BE49-F238E27FC236}">
                <a16:creationId xmlns:a16="http://schemas.microsoft.com/office/drawing/2014/main" id="{03D7E19B-D0C9-FC18-BA37-A05193CCE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987" y="1690688"/>
            <a:ext cx="4545431" cy="370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80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B9C91B51-33F6-2E63-50CD-3C45BA7D9F46}"/>
              </a:ext>
            </a:extLst>
          </p:cNvPr>
          <p:cNvSpPr/>
          <p:nvPr/>
        </p:nvSpPr>
        <p:spPr>
          <a:xfrm>
            <a:off x="4277710" y="861848"/>
            <a:ext cx="4395836" cy="2277241"/>
          </a:xfrm>
          <a:prstGeom prst="cloudCallout">
            <a:avLst>
              <a:gd name="adj1" fmla="val -28962"/>
              <a:gd name="adj2" fmla="val 597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Let’s say your car has not been serviced for a few years…</a:t>
            </a:r>
          </a:p>
          <a:p>
            <a:pPr algn="ctr"/>
            <a:r>
              <a:rPr lang="en-US" dirty="0"/>
              <a:t>You need to find out whether it breaks down in the future</a:t>
            </a:r>
          </a:p>
        </p:txBody>
      </p:sp>
      <p:pic>
        <p:nvPicPr>
          <p:cNvPr id="6" name="Graphic 5" descr="Car with solid fill">
            <a:extLst>
              <a:ext uri="{FF2B5EF4-FFF2-40B4-BE49-F238E27FC236}">
                <a16:creationId xmlns:a16="http://schemas.microsoft.com/office/drawing/2014/main" id="{36749507-C650-DEBF-D186-190821268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8761" y="2000468"/>
            <a:ext cx="4541520" cy="4541520"/>
          </a:xfrm>
          <a:prstGeom prst="rect">
            <a:avLst/>
          </a:prstGeom>
        </p:spPr>
      </p:pic>
      <p:pic>
        <p:nvPicPr>
          <p:cNvPr id="7" name="Picture 6">
            <a:extLst>
              <a:ext uri="{FF2B5EF4-FFF2-40B4-BE49-F238E27FC236}">
                <a16:creationId xmlns:a16="http://schemas.microsoft.com/office/drawing/2014/main" id="{0C543561-855A-F7BD-EEF4-9BA757652C94}"/>
              </a:ext>
            </a:extLst>
          </p:cNvPr>
          <p:cNvPicPr>
            <a:picLocks noChangeAspect="1"/>
          </p:cNvPicPr>
          <p:nvPr/>
        </p:nvPicPr>
        <p:blipFill>
          <a:blip r:embed="rId4"/>
          <a:stretch>
            <a:fillRect/>
          </a:stretch>
        </p:blipFill>
        <p:spPr>
          <a:xfrm>
            <a:off x="6096000" y="6800193"/>
            <a:ext cx="9639795" cy="4864350"/>
          </a:xfrm>
          <a:prstGeom prst="rect">
            <a:avLst/>
          </a:prstGeom>
        </p:spPr>
      </p:pic>
    </p:spTree>
    <p:extLst>
      <p:ext uri="{BB962C8B-B14F-4D97-AF65-F5344CB8AC3E}">
        <p14:creationId xmlns:p14="http://schemas.microsoft.com/office/powerpoint/2010/main" val="14651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11836 3.7037E-6 L -0.15963 3.7037E-6 C -0.28424 3.7037E-6 -0.43763 -0.23843 -0.43763 -0.43195 L -0.43763 -0.86297 " pathEditMode="relative" rAng="0" ptsTypes="AAAA">
                                      <p:cBhvr>
                                        <p:cTn id="6" dur="2000" fill="hold"/>
                                        <p:tgtEl>
                                          <p:spTgt spid="7"/>
                                        </p:tgtEl>
                                        <p:attrNameLst>
                                          <p:attrName>ppt_x</p:attrName>
                                          <p:attrName>ppt_y</p:attrName>
                                        </p:attrNameLst>
                                      </p:cBhvr>
                                      <p:rCtr x="-27799" y="-4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786EC5A-9CAC-FC1B-30D2-7E6576240332}"/>
              </a:ext>
            </a:extLst>
          </p:cNvPr>
          <p:cNvSpPr/>
          <p:nvPr/>
        </p:nvSpPr>
        <p:spPr>
          <a:xfrm>
            <a:off x="1884680" y="497522"/>
            <a:ext cx="8422640" cy="576135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i="1" dirty="0">
                <a:ln/>
                <a:solidFill>
                  <a:schemeClr val="tx1"/>
                </a:solidFill>
                <a:latin typeface="Times New Roman" panose="02020603050405020304" pitchFamily="18" charset="0"/>
                <a:cs typeface="Times New Roman" panose="02020603050405020304" pitchFamily="18" charset="0"/>
              </a:rPr>
              <a:t>Team: 04</a:t>
            </a:r>
          </a:p>
          <a:p>
            <a:pPr algn="ctr"/>
            <a:r>
              <a:rPr lang="en-US" sz="2400" b="1" i="1" dirty="0">
                <a:ln/>
                <a:solidFill>
                  <a:schemeClr val="tx1"/>
                </a:solidFill>
                <a:latin typeface="Times New Roman" panose="02020603050405020304" pitchFamily="18" charset="0"/>
                <a:cs typeface="Times New Roman" panose="02020603050405020304" pitchFamily="18" charset="0"/>
              </a:rPr>
              <a:t>SECTION: E</a:t>
            </a:r>
          </a:p>
          <a:p>
            <a:endParaRPr lang="en-US" sz="2400" b="1" dirty="0">
              <a:ln/>
              <a:solidFill>
                <a:schemeClr val="tx1"/>
              </a:solidFill>
              <a:latin typeface="Times New Roman" panose="02020603050405020304" pitchFamily="18" charset="0"/>
              <a:cs typeface="Times New Roman" panose="02020603050405020304" pitchFamily="18" charset="0"/>
            </a:endParaRPr>
          </a:p>
          <a:p>
            <a:r>
              <a:rPr lang="en-US" sz="2400" b="1" u="sng" dirty="0">
                <a:ln/>
                <a:solidFill>
                  <a:schemeClr val="tx1"/>
                </a:solidFill>
                <a:latin typeface="Times New Roman" panose="02020603050405020304" pitchFamily="18" charset="0"/>
                <a:cs typeface="Times New Roman" panose="02020603050405020304" pitchFamily="18" charset="0"/>
              </a:rPr>
              <a:t>TEAM MEMBERS:</a:t>
            </a:r>
          </a:p>
          <a:p>
            <a:endParaRPr lang="en-US" sz="2400" b="1" dirty="0">
              <a:ln/>
              <a:solidFill>
                <a:schemeClr val="tx1"/>
              </a:solidFill>
              <a:latin typeface="Times New Roman" panose="02020603050405020304" pitchFamily="18" charset="0"/>
              <a:cs typeface="Times New Roman" panose="02020603050405020304" pitchFamily="18" charset="0"/>
            </a:endParaRPr>
          </a:p>
          <a:p>
            <a:r>
              <a:rPr lang="en-US" sz="1600" b="1" dirty="0">
                <a:ln/>
                <a:solidFill>
                  <a:schemeClr val="tx1"/>
                </a:solidFill>
                <a:latin typeface="Times New Roman" panose="02020603050405020304" pitchFamily="18" charset="0"/>
                <a:cs typeface="Times New Roman" panose="02020603050405020304" pitchFamily="18" charset="0"/>
              </a:rPr>
              <a:t>M RAMYA SREE</a:t>
            </a:r>
          </a:p>
          <a:p>
            <a:r>
              <a:rPr lang="en-US" sz="1600" b="1" dirty="0">
                <a:ln/>
                <a:solidFill>
                  <a:schemeClr val="tx1"/>
                </a:solidFill>
                <a:latin typeface="Times New Roman" panose="02020603050405020304" pitchFamily="18" charset="0"/>
                <a:cs typeface="Times New Roman" panose="02020603050405020304" pitchFamily="18" charset="0"/>
              </a:rPr>
              <a:t> (BL.EN.U4AIE21072)</a:t>
            </a:r>
          </a:p>
          <a:p>
            <a:endParaRPr lang="en-US" sz="1600" b="1" dirty="0">
              <a:ln/>
              <a:solidFill>
                <a:schemeClr val="tx1"/>
              </a:solidFill>
              <a:latin typeface="Times New Roman" panose="02020603050405020304" pitchFamily="18" charset="0"/>
              <a:cs typeface="Times New Roman" panose="02020603050405020304" pitchFamily="18" charset="0"/>
            </a:endParaRPr>
          </a:p>
          <a:p>
            <a:r>
              <a:rPr lang="en-US" sz="1600" b="1" dirty="0">
                <a:ln/>
                <a:solidFill>
                  <a:schemeClr val="tx1"/>
                </a:solidFill>
                <a:latin typeface="Times New Roman" panose="02020603050405020304" pitchFamily="18" charset="0"/>
                <a:cs typeface="Times New Roman" panose="02020603050405020304" pitchFamily="18" charset="0"/>
              </a:rPr>
              <a:t>METTU SIDDHARTHA (BL.EN.U4AIE21080)</a:t>
            </a:r>
          </a:p>
          <a:p>
            <a:endParaRPr lang="en-US" sz="1600" b="1" dirty="0">
              <a:ln/>
              <a:solidFill>
                <a:schemeClr val="tx1"/>
              </a:solidFill>
              <a:latin typeface="Times New Roman" panose="02020603050405020304" pitchFamily="18" charset="0"/>
              <a:cs typeface="Times New Roman" panose="02020603050405020304" pitchFamily="18" charset="0"/>
            </a:endParaRPr>
          </a:p>
          <a:p>
            <a:r>
              <a:rPr lang="en-US" sz="1600" b="1" dirty="0">
                <a:ln/>
                <a:solidFill>
                  <a:schemeClr val="tx1"/>
                </a:solidFill>
                <a:latin typeface="Times New Roman" panose="02020603050405020304" pitchFamily="18" charset="0"/>
                <a:cs typeface="Times New Roman" panose="02020603050405020304" pitchFamily="18" charset="0"/>
              </a:rPr>
              <a:t>POLI VAMSI VARDHAN REDDY</a:t>
            </a:r>
          </a:p>
          <a:p>
            <a:r>
              <a:rPr lang="en-US" sz="1600" b="1" dirty="0">
                <a:ln/>
                <a:solidFill>
                  <a:schemeClr val="tx1"/>
                </a:solidFill>
                <a:latin typeface="Times New Roman" panose="02020603050405020304" pitchFamily="18" charset="0"/>
                <a:cs typeface="Times New Roman" panose="02020603050405020304" pitchFamily="18" charset="0"/>
              </a:rPr>
              <a:t>(BL.EN.U4AIE21101)</a:t>
            </a:r>
            <a:endParaRPr lang="en-US" sz="2400" b="1" dirty="0">
              <a:ln/>
              <a:solidFill>
                <a:schemeClr val="tx1"/>
              </a:solidFill>
              <a:latin typeface="Times New Roman" panose="02020603050405020304" pitchFamily="18" charset="0"/>
              <a:cs typeface="Times New Roman" panose="02020603050405020304" pitchFamily="18" charset="0"/>
            </a:endParaRPr>
          </a:p>
          <a:p>
            <a:endParaRPr lang="en-US" sz="2400" b="1" dirty="0">
              <a:ln/>
              <a:solidFill>
                <a:schemeClr val="tx1"/>
              </a:solidFill>
              <a:latin typeface="Times New Roman" panose="02020603050405020304" pitchFamily="18" charset="0"/>
              <a:cs typeface="Times New Roman" panose="02020603050405020304" pitchFamily="18" charset="0"/>
            </a:endParaRPr>
          </a:p>
          <a:p>
            <a:pPr algn="just"/>
            <a:r>
              <a:rPr lang="en-US" sz="1600" dirty="0">
                <a:ln/>
                <a:solidFill>
                  <a:schemeClr val="tx1"/>
                </a:solidFill>
                <a:latin typeface="Times New Roman" panose="02020603050405020304" pitchFamily="18" charset="0"/>
                <a:cs typeface="Times New Roman" panose="02020603050405020304" pitchFamily="18" charset="0"/>
              </a:rPr>
              <a:t>UNDER THE GUIDANCE OF:</a:t>
            </a:r>
          </a:p>
          <a:p>
            <a:pPr algn="just"/>
            <a:r>
              <a:rPr lang="en-US" sz="1600" dirty="0">
                <a:ln/>
                <a:solidFill>
                  <a:schemeClr val="tx1"/>
                </a:solidFill>
                <a:latin typeface="Times New Roman" panose="02020603050405020304" pitchFamily="18" charset="0"/>
                <a:cs typeface="Times New Roman" panose="02020603050405020304" pitchFamily="18" charset="0"/>
              </a:rPr>
              <a:t>         MS. Niharika panda</a:t>
            </a:r>
          </a:p>
        </p:txBody>
      </p:sp>
    </p:spTree>
    <p:extLst>
      <p:ext uri="{BB962C8B-B14F-4D97-AF65-F5344CB8AC3E}">
        <p14:creationId xmlns:p14="http://schemas.microsoft.com/office/powerpoint/2010/main" val="2435053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DFE3A7-8293-12E5-EBB8-790DF027045C}"/>
              </a:ext>
            </a:extLst>
          </p:cNvPr>
          <p:cNvPicPr>
            <a:picLocks noChangeAspect="1"/>
          </p:cNvPicPr>
          <p:nvPr/>
        </p:nvPicPr>
        <p:blipFill>
          <a:blip r:embed="rId2"/>
          <a:stretch>
            <a:fillRect/>
          </a:stretch>
        </p:blipFill>
        <p:spPr>
          <a:xfrm>
            <a:off x="116840" y="345439"/>
            <a:ext cx="6172200" cy="4097683"/>
          </a:xfrm>
          <a:prstGeom prst="rect">
            <a:avLst/>
          </a:prstGeom>
        </p:spPr>
      </p:pic>
      <p:pic>
        <p:nvPicPr>
          <p:cNvPr id="9" name="Picture 8">
            <a:extLst>
              <a:ext uri="{FF2B5EF4-FFF2-40B4-BE49-F238E27FC236}">
                <a16:creationId xmlns:a16="http://schemas.microsoft.com/office/drawing/2014/main" id="{29138A83-7019-BA3C-CDB0-D988AF626DFA}"/>
              </a:ext>
            </a:extLst>
          </p:cNvPr>
          <p:cNvPicPr>
            <a:picLocks noChangeAspect="1"/>
          </p:cNvPicPr>
          <p:nvPr/>
        </p:nvPicPr>
        <p:blipFill>
          <a:blip r:embed="rId3"/>
          <a:stretch>
            <a:fillRect/>
          </a:stretch>
        </p:blipFill>
        <p:spPr>
          <a:xfrm>
            <a:off x="6593840" y="345439"/>
            <a:ext cx="5481320" cy="5321152"/>
          </a:xfrm>
          <a:prstGeom prst="rect">
            <a:avLst/>
          </a:prstGeom>
        </p:spPr>
      </p:pic>
      <p:pic>
        <p:nvPicPr>
          <p:cNvPr id="11" name="Picture 10">
            <a:extLst>
              <a:ext uri="{FF2B5EF4-FFF2-40B4-BE49-F238E27FC236}">
                <a16:creationId xmlns:a16="http://schemas.microsoft.com/office/drawing/2014/main" id="{0704B8DD-7590-05F3-B65B-E3904C95C0C1}"/>
              </a:ext>
            </a:extLst>
          </p:cNvPr>
          <p:cNvPicPr>
            <a:picLocks noChangeAspect="1"/>
          </p:cNvPicPr>
          <p:nvPr/>
        </p:nvPicPr>
        <p:blipFill>
          <a:blip r:embed="rId4"/>
          <a:stretch>
            <a:fillRect/>
          </a:stretch>
        </p:blipFill>
        <p:spPr>
          <a:xfrm>
            <a:off x="722522" y="4708543"/>
            <a:ext cx="4530198" cy="1916095"/>
          </a:xfrm>
          <a:prstGeom prst="rect">
            <a:avLst/>
          </a:prstGeom>
        </p:spPr>
      </p:pic>
      <p:pic>
        <p:nvPicPr>
          <p:cNvPr id="13" name="Picture 12">
            <a:extLst>
              <a:ext uri="{FF2B5EF4-FFF2-40B4-BE49-F238E27FC236}">
                <a16:creationId xmlns:a16="http://schemas.microsoft.com/office/drawing/2014/main" id="{EC5DB277-25CC-B597-D821-F5D930028AA0}"/>
              </a:ext>
            </a:extLst>
          </p:cNvPr>
          <p:cNvPicPr>
            <a:picLocks noChangeAspect="1"/>
          </p:cNvPicPr>
          <p:nvPr/>
        </p:nvPicPr>
        <p:blipFill>
          <a:blip r:embed="rId5"/>
          <a:stretch>
            <a:fillRect/>
          </a:stretch>
        </p:blipFill>
        <p:spPr>
          <a:xfrm>
            <a:off x="0" y="233362"/>
            <a:ext cx="12192000" cy="6602219"/>
          </a:xfrm>
          <a:prstGeom prst="rect">
            <a:avLst/>
          </a:prstGeom>
        </p:spPr>
      </p:pic>
    </p:spTree>
    <p:extLst>
      <p:ext uri="{BB962C8B-B14F-4D97-AF65-F5344CB8AC3E}">
        <p14:creationId xmlns:p14="http://schemas.microsoft.com/office/powerpoint/2010/main" val="376308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 calcmode="lin" valueType="num">
                                      <p:cBhvr>
                                        <p:cTn id="2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BD23C-E22A-8187-A8A0-09C74D917D87}"/>
              </a:ext>
            </a:extLst>
          </p:cNvPr>
          <p:cNvSpPr txBox="1"/>
          <p:nvPr/>
        </p:nvSpPr>
        <p:spPr>
          <a:xfrm flipH="1">
            <a:off x="4058919" y="2834640"/>
            <a:ext cx="367284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181782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5B002-610B-6976-7129-13D31B6D9ECA}"/>
              </a:ext>
            </a:extLst>
          </p:cNvPr>
          <p:cNvSpPr txBox="1"/>
          <p:nvPr/>
        </p:nvSpPr>
        <p:spPr>
          <a:xfrm>
            <a:off x="680720" y="626795"/>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GRAPHS</a:t>
            </a:r>
          </a:p>
        </p:txBody>
      </p:sp>
      <p:pic>
        <p:nvPicPr>
          <p:cNvPr id="7" name="Picture 6">
            <a:extLst>
              <a:ext uri="{FF2B5EF4-FFF2-40B4-BE49-F238E27FC236}">
                <a16:creationId xmlns:a16="http://schemas.microsoft.com/office/drawing/2014/main" id="{A0567AE7-4CA3-858C-2779-A69803D1819E}"/>
              </a:ext>
            </a:extLst>
          </p:cNvPr>
          <p:cNvPicPr>
            <a:picLocks noChangeAspect="1"/>
          </p:cNvPicPr>
          <p:nvPr/>
        </p:nvPicPr>
        <p:blipFill>
          <a:blip r:embed="rId2"/>
          <a:stretch>
            <a:fillRect/>
          </a:stretch>
        </p:blipFill>
        <p:spPr>
          <a:xfrm>
            <a:off x="2251616" y="1648380"/>
            <a:ext cx="6552758" cy="4121160"/>
          </a:xfrm>
          <a:prstGeom prst="rect">
            <a:avLst/>
          </a:prstGeom>
        </p:spPr>
      </p:pic>
    </p:spTree>
    <p:extLst>
      <p:ext uri="{BB962C8B-B14F-4D97-AF65-F5344CB8AC3E}">
        <p14:creationId xmlns:p14="http://schemas.microsoft.com/office/powerpoint/2010/main" val="668161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B26B0-AB14-F172-4A76-BF8A93DD34AD}"/>
              </a:ext>
            </a:extLst>
          </p:cNvPr>
          <p:cNvSpPr txBox="1"/>
          <p:nvPr/>
        </p:nvSpPr>
        <p:spPr>
          <a:xfrm>
            <a:off x="898632" y="1280160"/>
            <a:ext cx="3088640" cy="7386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CONCLUSION</a:t>
            </a:r>
          </a:p>
          <a:p>
            <a:endParaRPr lang="en-US" dirty="0"/>
          </a:p>
        </p:txBody>
      </p:sp>
      <p:pic>
        <p:nvPicPr>
          <p:cNvPr id="3" name="Picture 2">
            <a:extLst>
              <a:ext uri="{FF2B5EF4-FFF2-40B4-BE49-F238E27FC236}">
                <a16:creationId xmlns:a16="http://schemas.microsoft.com/office/drawing/2014/main" id="{21C1783A-5A0F-1E2C-5240-16EF42CB7FC2}"/>
              </a:ext>
            </a:extLst>
          </p:cNvPr>
          <p:cNvPicPr>
            <a:picLocks noChangeAspect="1"/>
          </p:cNvPicPr>
          <p:nvPr/>
        </p:nvPicPr>
        <p:blipFill>
          <a:blip r:embed="rId2"/>
          <a:stretch>
            <a:fillRect/>
          </a:stretch>
        </p:blipFill>
        <p:spPr>
          <a:xfrm>
            <a:off x="830316" y="4274796"/>
            <a:ext cx="10531367" cy="1607843"/>
          </a:xfrm>
          <a:prstGeom prst="rect">
            <a:avLst/>
          </a:prstGeom>
          <a:ln>
            <a:noFill/>
          </a:ln>
          <a:effectLst>
            <a:softEdge rad="112500"/>
          </a:effectLst>
        </p:spPr>
      </p:pic>
      <p:sp>
        <p:nvSpPr>
          <p:cNvPr id="6" name="TextBox 5">
            <a:extLst>
              <a:ext uri="{FF2B5EF4-FFF2-40B4-BE49-F238E27FC236}">
                <a16:creationId xmlns:a16="http://schemas.microsoft.com/office/drawing/2014/main" id="{93F16B96-6415-1520-DDA1-3211C0B5275F}"/>
              </a:ext>
            </a:extLst>
          </p:cNvPr>
          <p:cNvSpPr txBox="1"/>
          <p:nvPr/>
        </p:nvSpPr>
        <p:spPr>
          <a:xfrm>
            <a:off x="1402080" y="2583204"/>
            <a:ext cx="915416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analysis of fraud detection using KNN, SVM, decision trees, and random forests showed that all four methods can be effective in detecting fraud.</a:t>
            </a:r>
          </a:p>
        </p:txBody>
      </p:sp>
    </p:spTree>
    <p:extLst>
      <p:ext uri="{BB962C8B-B14F-4D97-AF65-F5344CB8AC3E}">
        <p14:creationId xmlns:p14="http://schemas.microsoft.com/office/powerpoint/2010/main" val="2945474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FCF336-4B43-9E57-CC98-D8DBB64A37D7}"/>
              </a:ext>
            </a:extLst>
          </p:cNvPr>
          <p:cNvSpPr txBox="1"/>
          <p:nvPr/>
        </p:nvSpPr>
        <p:spPr>
          <a:xfrm>
            <a:off x="792480" y="988814"/>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REFERENCE</a:t>
            </a:r>
          </a:p>
        </p:txBody>
      </p:sp>
      <p:sp>
        <p:nvSpPr>
          <p:cNvPr id="7" name="TextBox 6">
            <a:extLst>
              <a:ext uri="{FF2B5EF4-FFF2-40B4-BE49-F238E27FC236}">
                <a16:creationId xmlns:a16="http://schemas.microsoft.com/office/drawing/2014/main" id="{AFF41E05-3D80-B784-DA79-87ABCE894BA8}"/>
              </a:ext>
            </a:extLst>
          </p:cNvPr>
          <p:cNvSpPr txBox="1"/>
          <p:nvPr/>
        </p:nvSpPr>
        <p:spPr>
          <a:xfrm>
            <a:off x="1808480" y="1621869"/>
            <a:ext cx="8971280" cy="4247317"/>
          </a:xfrm>
          <a:prstGeom prst="rect">
            <a:avLst/>
          </a:prstGeom>
          <a:noFill/>
        </p:spPr>
        <p:txBody>
          <a:bodyPr wrap="square">
            <a:spAutoFit/>
          </a:bodyPr>
          <a:lstStyle/>
          <a:p>
            <a:endParaRPr lang="en-US" dirty="0"/>
          </a:p>
          <a:p>
            <a:r>
              <a:rPr lang="en-US" dirty="0"/>
              <a:t>[1] </a:t>
            </a:r>
            <a:r>
              <a:rPr lang="en-US" dirty="0" err="1"/>
              <a:t>Alkhatib</a:t>
            </a:r>
            <a:r>
              <a:rPr lang="en-US" dirty="0"/>
              <a:t>, K. I.-A. (2021). Credit Card Fraud Detection Based on Deep Neural Network Approach. 12th International Conference on Information and Communication Systems (ICICS) (pp. 153-156). IEEE. DOI: </a:t>
            </a:r>
            <a:r>
              <a:rPr lang="en-US" dirty="0">
                <a:hlinkClick r:id="rId2"/>
              </a:rPr>
              <a:t>https://doi.org/10.1109/ICICS52457.2021.9464555</a:t>
            </a:r>
            <a:endParaRPr lang="en-US" dirty="0"/>
          </a:p>
          <a:p>
            <a:endParaRPr lang="en-US" dirty="0"/>
          </a:p>
          <a:p>
            <a:r>
              <a:rPr lang="en-US" dirty="0"/>
              <a:t>[2]  </a:t>
            </a:r>
            <a:r>
              <a:rPr lang="en-US" dirty="0" err="1"/>
              <a:t>Faraji</a:t>
            </a:r>
            <a:r>
              <a:rPr lang="en-US" dirty="0"/>
              <a:t>, Z. (2022). A Review of Machine Learning Applications for Credit Card Fraud Detection with A Case study. SEISENSE Journal of Management, 5(1), 49–59.</a:t>
            </a:r>
          </a:p>
          <a:p>
            <a:r>
              <a:rPr lang="en-US" dirty="0"/>
              <a:t>[3] </a:t>
            </a:r>
            <a:r>
              <a:rPr lang="en-US" dirty="0">
                <a:hlinkClick r:id="rId3"/>
              </a:rPr>
              <a:t>https://www.kaggle.com/</a:t>
            </a:r>
            <a:endParaRPr lang="en-US" dirty="0"/>
          </a:p>
          <a:p>
            <a:r>
              <a:rPr lang="en-US" dirty="0"/>
              <a:t>[4] </a:t>
            </a:r>
            <a:r>
              <a:rPr lang="en-US" dirty="0" err="1"/>
              <a:t>Alkhatib</a:t>
            </a:r>
            <a:r>
              <a:rPr lang="en-US" dirty="0"/>
              <a:t>, K. I.-A. (2021). Credit Card Fraud Detection Based on </a:t>
            </a:r>
            <a:r>
              <a:rPr lang="en-US" dirty="0" err="1"/>
              <a:t>DeepNeural</a:t>
            </a:r>
            <a:r>
              <a:rPr lang="en-US" dirty="0"/>
              <a:t> Network Approach. 12th International Conference on </a:t>
            </a:r>
            <a:r>
              <a:rPr lang="en-US" dirty="0" err="1"/>
              <a:t>Informationand</a:t>
            </a:r>
            <a:r>
              <a:rPr lang="en-US" dirty="0"/>
              <a:t> Communication Systems (ICICS) (pp. 153-156). IEEE. DOI</a:t>
            </a:r>
          </a:p>
          <a:p>
            <a:r>
              <a:rPr lang="en-US" dirty="0"/>
              <a:t>[5] "A Comparative Study of Machine Learning Algorithms for Fraud Detection in the Banking Industry" by Hossain et al. (2020) compares the performance of KNN, SVM, and several other machine learning algorithms on a dataset of bank transactions. The authors found that SVM outperformed KNN in terms of accuracy, but KNN was faster to train.</a:t>
            </a:r>
          </a:p>
        </p:txBody>
      </p:sp>
    </p:spTree>
    <p:extLst>
      <p:ext uri="{BB962C8B-B14F-4D97-AF65-F5344CB8AC3E}">
        <p14:creationId xmlns:p14="http://schemas.microsoft.com/office/powerpoint/2010/main" val="2729575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B6E5F5-9121-5936-BB11-9604B962425F}"/>
              </a:ext>
            </a:extLst>
          </p:cNvPr>
          <p:cNvSpPr>
            <a:spLocks noGrp="1"/>
          </p:cNvSpPr>
          <p:nvPr>
            <p:ph type="title"/>
          </p:nvPr>
        </p:nvSpPr>
        <p:spPr>
          <a:xfrm>
            <a:off x="4251960" y="2488565"/>
            <a:ext cx="2926606" cy="1325563"/>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292133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BF835-F3F6-E1A9-C4E7-E8DC467F95C1}"/>
              </a:ext>
            </a:extLst>
          </p:cNvPr>
          <p:cNvSpPr/>
          <p:nvPr/>
        </p:nvSpPr>
        <p:spPr>
          <a:xfrm>
            <a:off x="355600" y="416560"/>
            <a:ext cx="11480800" cy="602488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FRAUD DETECTION IN BANKS</a:t>
            </a:r>
          </a:p>
          <a:p>
            <a:pPr algn="ctr"/>
            <a:r>
              <a:rPr lang="en-US" sz="3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USING MACHINE LEARNING ALGORITHMS</a:t>
            </a:r>
          </a:p>
        </p:txBody>
      </p:sp>
    </p:spTree>
    <p:extLst>
      <p:ext uri="{BB962C8B-B14F-4D97-AF65-F5344CB8AC3E}">
        <p14:creationId xmlns:p14="http://schemas.microsoft.com/office/powerpoint/2010/main" val="283436603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42E6FE-30BA-D668-6A86-0377BE7D1621}"/>
              </a:ext>
            </a:extLst>
          </p:cNvPr>
          <p:cNvSpPr>
            <a:spLocks noGrp="1"/>
          </p:cNvSpPr>
          <p:nvPr>
            <p:ph idx="1"/>
          </p:nvPr>
        </p:nvSpPr>
        <p:spPr>
          <a:xfrm>
            <a:off x="5694680" y="1473557"/>
            <a:ext cx="6172200" cy="3787775"/>
          </a:xfrm>
        </p:spPr>
        <p:txBody>
          <a:bodyPr/>
          <a:lstStyle/>
          <a:p>
            <a:r>
              <a:rPr lang="en-US" sz="2800" dirty="0">
                <a:latin typeface="Times New Roman" panose="02020603050405020304" pitchFamily="18" charset="0"/>
                <a:cs typeface="Times New Roman" panose="02020603050405020304" pitchFamily="18" charset="0"/>
              </a:rPr>
              <a:t>Introduction</a:t>
            </a:r>
          </a:p>
          <a:p>
            <a:r>
              <a:rPr lang="en-US" sz="2800" dirty="0">
                <a:latin typeface="Times New Roman" panose="02020603050405020304" pitchFamily="18" charset="0"/>
                <a:cs typeface="Times New Roman" panose="02020603050405020304" pitchFamily="18" charset="0"/>
              </a:rPr>
              <a:t>Problem statement</a:t>
            </a:r>
          </a:p>
          <a:p>
            <a:r>
              <a:rPr lang="en-US" sz="2800" dirty="0">
                <a:latin typeface="Times New Roman" panose="02020603050405020304" pitchFamily="18" charset="0"/>
                <a:cs typeface="Times New Roman" panose="02020603050405020304" pitchFamily="18" charset="0"/>
              </a:rPr>
              <a:t>Description of each algorithm</a:t>
            </a:r>
          </a:p>
          <a:p>
            <a:r>
              <a:rPr lang="en-US" sz="2800" dirty="0">
                <a:latin typeface="Times New Roman" panose="02020603050405020304" pitchFamily="18" charset="0"/>
                <a:cs typeface="Times New Roman" panose="02020603050405020304" pitchFamily="18" charset="0"/>
              </a:rPr>
              <a:t>Implementation</a:t>
            </a:r>
          </a:p>
          <a:p>
            <a:r>
              <a:rPr lang="en-US" sz="2800" dirty="0">
                <a:latin typeface="Times New Roman" panose="02020603050405020304" pitchFamily="18" charset="0"/>
                <a:cs typeface="Times New Roman" panose="02020603050405020304" pitchFamily="18" charset="0"/>
              </a:rPr>
              <a:t>Result</a:t>
            </a:r>
          </a:p>
          <a:p>
            <a:r>
              <a:rPr lang="en-US" sz="2800" dirty="0">
                <a:latin typeface="Times New Roman" panose="02020603050405020304" pitchFamily="18" charset="0"/>
                <a:cs typeface="Times New Roman" panose="02020603050405020304" pitchFamily="18" charset="0"/>
              </a:rPr>
              <a:t>References</a:t>
            </a:r>
          </a:p>
          <a:p>
            <a:endParaRPr lang="en-US"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D2A90297-DD43-1366-E52B-A8E5CA5BA214}"/>
              </a:ext>
            </a:extLst>
          </p:cNvPr>
          <p:cNvSpPr/>
          <p:nvPr/>
        </p:nvSpPr>
        <p:spPr>
          <a:xfrm>
            <a:off x="0" y="0"/>
            <a:ext cx="4907280" cy="6858000"/>
          </a:xfrm>
          <a:prstGeom prst="roundRect">
            <a:avLst>
              <a:gd name="adj" fmla="val 3831"/>
            </a:avLst>
          </a:prstGeom>
          <a:solidFill>
            <a:schemeClr val="tx1">
              <a:lumMod val="50000"/>
              <a:lumOff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418DE2C-5382-2586-1BDC-667866147036}"/>
              </a:ext>
            </a:extLst>
          </p:cNvPr>
          <p:cNvSpPr txBox="1"/>
          <p:nvPr/>
        </p:nvSpPr>
        <p:spPr>
          <a:xfrm>
            <a:off x="787400" y="2721114"/>
            <a:ext cx="333248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943625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rtificial Intelligence outline">
            <a:extLst>
              <a:ext uri="{FF2B5EF4-FFF2-40B4-BE49-F238E27FC236}">
                <a16:creationId xmlns:a16="http://schemas.microsoft.com/office/drawing/2014/main" id="{4F2D407C-5655-5126-9C42-05EB90CCD02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98542" y="101401"/>
            <a:ext cx="988879" cy="988879"/>
          </a:xfrm>
        </p:spPr>
      </p:pic>
      <p:pic>
        <p:nvPicPr>
          <p:cNvPr id="8" name="Graphic 5" descr="Artificial Intelligence with solid fill">
            <a:extLst>
              <a:ext uri="{FF2B5EF4-FFF2-40B4-BE49-F238E27FC236}">
                <a16:creationId xmlns:a16="http://schemas.microsoft.com/office/drawing/2014/main" id="{93D0D82C-A05B-70DE-A62F-836FF078BB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94287"/>
            <a:ext cx="1191986" cy="1191986"/>
          </a:xfrm>
          <a:prstGeom prst="rect">
            <a:avLst/>
          </a:prstGeom>
        </p:spPr>
      </p:pic>
      <p:graphicFrame>
        <p:nvGraphicFramePr>
          <p:cNvPr id="10" name="TextBox 14">
            <a:extLst>
              <a:ext uri="{FF2B5EF4-FFF2-40B4-BE49-F238E27FC236}">
                <a16:creationId xmlns:a16="http://schemas.microsoft.com/office/drawing/2014/main" id="{138DEC54-05AE-0232-E9C3-1C3F8A8AF425}"/>
              </a:ext>
            </a:extLst>
          </p:cNvPr>
          <p:cNvGraphicFramePr/>
          <p:nvPr>
            <p:extLst>
              <p:ext uri="{D42A27DB-BD31-4B8C-83A1-F6EECF244321}">
                <p14:modId xmlns:p14="http://schemas.microsoft.com/office/powerpoint/2010/main" val="2898681817"/>
              </p:ext>
            </p:extLst>
          </p:nvPr>
        </p:nvGraphicFramePr>
        <p:xfrm>
          <a:off x="270873" y="1797746"/>
          <a:ext cx="6402661" cy="47381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6" descr="Diagram&#10;&#10;Description automatically generated">
            <a:extLst>
              <a:ext uri="{FF2B5EF4-FFF2-40B4-BE49-F238E27FC236}">
                <a16:creationId xmlns:a16="http://schemas.microsoft.com/office/drawing/2014/main" id="{0E09654B-7AB4-C67D-C417-2EEEEEC766AF}"/>
              </a:ext>
            </a:extLst>
          </p:cNvPr>
          <p:cNvPicPr>
            <a:picLocks noChangeAspect="1"/>
          </p:cNvPicPr>
          <p:nvPr/>
        </p:nvPicPr>
        <p:blipFill rotWithShape="1">
          <a:blip r:embed="rId11"/>
          <a:srcRect b="14906"/>
          <a:stretch/>
        </p:blipFill>
        <p:spPr>
          <a:xfrm>
            <a:off x="6907214" y="1797746"/>
            <a:ext cx="4752362" cy="40439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317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3BD4C3-CBF1-76C1-83B5-4AC800FD577A}"/>
              </a:ext>
            </a:extLst>
          </p:cNvPr>
          <p:cNvSpPr txBox="1"/>
          <p:nvPr/>
        </p:nvSpPr>
        <p:spPr>
          <a:xfrm>
            <a:off x="827463" y="488520"/>
            <a:ext cx="6005561" cy="59935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sz="3600" b="1" dirty="0">
                <a:latin typeface="Times New Roman" panose="02020603050405020304" pitchFamily="18" charset="0"/>
                <a:cs typeface="Times New Roman" panose="02020603050405020304" pitchFamily="18" charset="0"/>
              </a:rPr>
              <a:t>Applications of Machine Learning</a:t>
            </a:r>
          </a:p>
          <a:p>
            <a:pPr>
              <a:spcAft>
                <a:spcPts val="600"/>
              </a:spcAft>
            </a:pPr>
            <a:endParaRPr lang="en-US" sz="2400" b="1" dirty="0">
              <a:latin typeface="Times New Roman" panose="02020603050405020304" pitchFamily="18" charset="0"/>
              <a:cs typeface="Times New Roman" panose="02020603050405020304" pitchFamily="18" charset="0"/>
            </a:endParaRP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Traffic Alerts(Maps)</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Fraud Detection </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Google Translate</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Autonomous Vehicles</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Dynamic Pricing</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Product Recommendation</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Detection of Malware</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Targeting Advertisements</a:t>
            </a:r>
          </a:p>
          <a:p>
            <a:pPr marL="285750" indent="-285750" algn="just">
              <a:spcAft>
                <a:spcPts val="600"/>
              </a:spcAft>
              <a:buFont typeface="Arial"/>
              <a:buChar char="•"/>
            </a:pPr>
            <a:r>
              <a:rPr lang="en-US" sz="2400" dirty="0">
                <a:latin typeface="Times New Roman" panose="02020603050405020304" pitchFamily="18" charset="0"/>
                <a:cs typeface="Times New Roman" panose="02020603050405020304" pitchFamily="18" charset="0"/>
              </a:rPr>
              <a:t>Detecting SPAM</a:t>
            </a:r>
          </a:p>
        </p:txBody>
      </p:sp>
      <p:pic>
        <p:nvPicPr>
          <p:cNvPr id="9" name="Picture 6" descr="A picture containing text&#10;&#10;Description automatically generated">
            <a:extLst>
              <a:ext uri="{FF2B5EF4-FFF2-40B4-BE49-F238E27FC236}">
                <a16:creationId xmlns:a16="http://schemas.microsoft.com/office/drawing/2014/main" id="{DBC39325-FE6D-2842-BF87-9DF535B6CAF9}"/>
              </a:ext>
            </a:extLst>
          </p:cNvPr>
          <p:cNvPicPr>
            <a:picLocks noChangeAspect="1"/>
          </p:cNvPicPr>
          <p:nvPr/>
        </p:nvPicPr>
        <p:blipFill>
          <a:blip r:embed="rId2"/>
          <a:stretch>
            <a:fillRect/>
          </a:stretch>
        </p:blipFill>
        <p:spPr>
          <a:xfrm>
            <a:off x="6255887" y="1826204"/>
            <a:ext cx="5149578" cy="2944409"/>
          </a:xfrm>
          <a:prstGeom prst="rect">
            <a:avLst/>
          </a:prstGeom>
          <a:ln>
            <a:noFill/>
          </a:ln>
          <a:effectLst>
            <a:softEdge rad="112500"/>
          </a:effectLst>
        </p:spPr>
      </p:pic>
    </p:spTree>
    <p:extLst>
      <p:ext uri="{BB962C8B-B14F-4D97-AF65-F5344CB8AC3E}">
        <p14:creationId xmlns:p14="http://schemas.microsoft.com/office/powerpoint/2010/main" val="118048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iagram&#10;&#10;Description automatically generated">
            <a:extLst>
              <a:ext uri="{FF2B5EF4-FFF2-40B4-BE49-F238E27FC236}">
                <a16:creationId xmlns:a16="http://schemas.microsoft.com/office/drawing/2014/main" id="{EF4612B5-78D1-C066-C528-286B5B24B126}"/>
              </a:ext>
            </a:extLst>
          </p:cNvPr>
          <p:cNvPicPr>
            <a:picLocks noChangeAspect="1"/>
          </p:cNvPicPr>
          <p:nvPr/>
        </p:nvPicPr>
        <p:blipFill>
          <a:blip r:embed="rId2"/>
          <a:stretch>
            <a:fillRect/>
          </a:stretch>
        </p:blipFill>
        <p:spPr>
          <a:xfrm>
            <a:off x="1203158" y="282895"/>
            <a:ext cx="9448686" cy="6292209"/>
          </a:xfrm>
          <a:prstGeom prst="rect">
            <a:avLst/>
          </a:prstGeom>
        </p:spPr>
      </p:pic>
    </p:spTree>
    <p:extLst>
      <p:ext uri="{BB962C8B-B14F-4D97-AF65-F5344CB8AC3E}">
        <p14:creationId xmlns:p14="http://schemas.microsoft.com/office/powerpoint/2010/main" val="366411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E33-BCD7-83D1-5AF6-1B17E4B8E5FB}"/>
              </a:ext>
            </a:extLst>
          </p:cNvPr>
          <p:cNvSpPr>
            <a:spLocks noGrp="1"/>
          </p:cNvSpPr>
          <p:nvPr>
            <p:ph type="title"/>
          </p:nvPr>
        </p:nvSpPr>
        <p:spPr>
          <a:xfrm>
            <a:off x="3122454" y="795972"/>
            <a:ext cx="5947092" cy="721360"/>
          </a:xfrm>
        </p:spPr>
        <p:txBody>
          <a:bodyPr>
            <a:normAutofit/>
          </a:bodyPr>
          <a:lstStyle/>
          <a:p>
            <a:pPr algn="ctr"/>
            <a:r>
              <a:rPr lang="en-US" sz="3600" b="1" dirty="0">
                <a:latin typeface="Times New Roman" panose="02020603050405020304" pitchFamily="18" charset="0"/>
                <a:cs typeface="Times New Roman" panose="02020603050405020304" pitchFamily="18" charset="0"/>
              </a:rPr>
              <a:t>INTRODUCTION</a:t>
            </a:r>
            <a:endParaRPr lang="en-US" sz="3600" b="1" dirty="0"/>
          </a:p>
        </p:txBody>
      </p:sp>
      <p:sp>
        <p:nvSpPr>
          <p:cNvPr id="4" name="Text Placeholder 3">
            <a:extLst>
              <a:ext uri="{FF2B5EF4-FFF2-40B4-BE49-F238E27FC236}">
                <a16:creationId xmlns:a16="http://schemas.microsoft.com/office/drawing/2014/main" id="{8D1C0E78-5AAE-0A86-FBCE-6A7C0F05DCD5}"/>
              </a:ext>
            </a:extLst>
          </p:cNvPr>
          <p:cNvSpPr>
            <a:spLocks noGrp="1"/>
          </p:cNvSpPr>
          <p:nvPr>
            <p:ph type="body" sz="half" idx="2"/>
          </p:nvPr>
        </p:nvSpPr>
        <p:spPr>
          <a:xfrm>
            <a:off x="985520" y="2235200"/>
            <a:ext cx="10608109" cy="3623628"/>
          </a:xfrm>
        </p:spPr>
        <p:txBody>
          <a:bodyPr>
            <a:norm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Bank fraud is the use of illegal means to obtain money, assets, or other property from a financial institution.</a:t>
            </a:r>
          </a:p>
          <a:p>
            <a:r>
              <a:rPr lang="en-US" sz="2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can take many forms, such as check fraud or credit card fraud.</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Demonstrate how machine learning algorithms can be used to detect and prevent bank fraud.</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646139"/>
      </p:ext>
    </p:extLst>
  </p:cSld>
  <p:clrMapOvr>
    <a:masterClrMapping/>
  </p:clrMapOvr>
</p:sld>
</file>

<file path=ppt/theme/theme1.xml><?xml version="1.0" encoding="utf-8"?>
<a:theme xmlns:a="http://schemas.openxmlformats.org/drawingml/2006/main" name="MarrakeshVTI">
  <a:themeElements>
    <a:clrScheme name="AnalogousFromLightSeedRightStep">
      <a:dk1>
        <a:srgbClr val="000000"/>
      </a:dk1>
      <a:lt1>
        <a:srgbClr val="FFFFFF"/>
      </a:lt1>
      <a:dk2>
        <a:srgbClr val="272441"/>
      </a:dk2>
      <a:lt2>
        <a:srgbClr val="E2E8E8"/>
      </a:lt2>
      <a:accent1>
        <a:srgbClr val="EE776E"/>
      </a:accent1>
      <a:accent2>
        <a:srgbClr val="E98E39"/>
      </a:accent2>
      <a:accent3>
        <a:srgbClr val="AEA54B"/>
      </a:accent3>
      <a:accent4>
        <a:srgbClr val="8BB13A"/>
      </a:accent4>
      <a:accent5>
        <a:srgbClr val="59B937"/>
      </a:accent5>
      <a:accent6>
        <a:srgbClr val="2EBA43"/>
      </a:accent6>
      <a:hlink>
        <a:srgbClr val="578D90"/>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emplate>office theme</Template>
  <TotalTime>435</TotalTime>
  <Words>1432</Words>
  <Application>Microsoft Office PowerPoint</Application>
  <PresentationFormat>Widescreen</PresentationFormat>
  <Paragraphs>124</Paragraphs>
  <Slides>35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Goudy Old Style</vt:lpstr>
      <vt:lpstr>IBM Plex Sans</vt:lpstr>
      <vt:lpstr>Times New Roman</vt:lpstr>
      <vt:lpstr>MarrakeshVTI</vt:lpstr>
      <vt:lpstr>21AIE205</vt:lpstr>
      <vt:lpstr>21AIE205</vt:lpstr>
      <vt:lpstr>PowerPoint Presentation</vt:lpstr>
      <vt:lpstr>PowerPoint Presentation</vt:lpstr>
      <vt:lpstr>PowerPoint Presentation</vt:lpstr>
      <vt:lpstr>PowerPoint Presentation</vt:lpstr>
      <vt:lpstr>PowerPoint Presentation</vt:lpstr>
      <vt:lpstr>PowerPoint Presentation</vt:lpstr>
      <vt:lpstr>INTRODUCTION</vt:lpstr>
      <vt:lpstr>PROBLEMS OF BANK FRAUD</vt:lpstr>
      <vt:lpstr>PowerPoint Presentation</vt:lpstr>
      <vt:lpstr>WHY Machine Learning Algorithms?</vt:lpstr>
      <vt:lpstr>About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HIMASREE M</dc:creator>
  <cp:lastModifiedBy>HIMASREE</cp:lastModifiedBy>
  <cp:revision>249</cp:revision>
  <dcterms:created xsi:type="dcterms:W3CDTF">2023-01-09T09:04:18Z</dcterms:created>
  <dcterms:modified xsi:type="dcterms:W3CDTF">2023-01-10T04:54:23Z</dcterms:modified>
</cp:coreProperties>
</file>